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Consolas" panose="020B0609020204030204" pitchFamily="49" charset="0"/>
      <p:regular r:id="rId13"/>
      <p:bold r:id="rId14"/>
      <p:italic r:id="rId15"/>
      <p:boldItalic r:id="rId16"/>
    </p:embeddedFont>
    <p:embeddedFont>
      <p:font typeface="Quattrocento Sans" panose="020B0502050000020003"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Zy9vNtKpF+aIS1/BkVPi9JePi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7003461d2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27003461d2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27003461d2e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d00addce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2d00addce8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g2d00addce8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d00addce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2d00addce8f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g2d00addce8f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046111b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2d046111b2a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g2d046111b2a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d28dc4c68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2d28dc4c681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g2d28dc4c681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d281e35be8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2d281e35be8_2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g2d281e35be8_2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700346e6b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2700346e6b0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2700346e6b0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d06dc8fc0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2d06dc8fc07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2d06dc8fc07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700346e6b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2700346e6b0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2700346e6b0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mo slide 2">
  <p:cSld name="Demo slide 2">
    <p:bg>
      <p:bgPr>
        <a:solidFill>
          <a:schemeClr val="lt1"/>
        </a:solidFill>
        <a:effectLst/>
      </p:bgPr>
    </p:bg>
    <p:spTree>
      <p:nvGrpSpPr>
        <p:cNvPr id="1" name="Shape 12"/>
        <p:cNvGrpSpPr/>
        <p:nvPr/>
      </p:nvGrpSpPr>
      <p:grpSpPr>
        <a:xfrm>
          <a:off x="0" y="0"/>
          <a:ext cx="0" cy="0"/>
          <a:chOff x="0" y="0"/>
          <a:chExt cx="0" cy="0"/>
        </a:xfrm>
      </p:grpSpPr>
      <p:sp>
        <p:nvSpPr>
          <p:cNvPr id="13" name="Google Shape;13;p23"/>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3"/>
          <p:cNvSpPr txBox="1">
            <a:spLocks noGrp="1"/>
          </p:cNvSpPr>
          <p:nvPr>
            <p:ph type="body" idx="1"/>
          </p:nvPr>
        </p:nvSpPr>
        <p:spPr>
          <a:xfrm>
            <a:off x="585216" y="3977319"/>
            <a:ext cx="914400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Font typeface="Arial"/>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5" name="Google Shape;15;p23"/>
          <p:cNvPicPr preferRelativeResize="0"/>
          <p:nvPr/>
        </p:nvPicPr>
        <p:blipFill rotWithShape="1">
          <a:blip r:embed="rId2">
            <a:alphaModFix/>
          </a:blip>
          <a:srcRect t="40236" b="45325"/>
          <a:stretch/>
        </p:blipFill>
        <p:spPr>
          <a:xfrm>
            <a:off x="4889" y="987623"/>
            <a:ext cx="12187111" cy="114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alkin 3">
  <p:cSld name="Walkin 3">
    <p:bg>
      <p:bgPr>
        <a:solidFill>
          <a:srgbClr val="0D0D0D"/>
        </a:solidFill>
        <a:effectLst/>
      </p:bgPr>
    </p:bg>
    <p:spTree>
      <p:nvGrpSpPr>
        <p:cNvPr id="1" name="Shape 54"/>
        <p:cNvGrpSpPr/>
        <p:nvPr/>
      </p:nvGrpSpPr>
      <p:grpSpPr>
        <a:xfrm>
          <a:off x="0" y="0"/>
          <a:ext cx="0" cy="0"/>
          <a:chOff x="0" y="0"/>
          <a:chExt cx="0" cy="0"/>
        </a:xfrm>
      </p:grpSpPr>
      <p:sp>
        <p:nvSpPr>
          <p:cNvPr id="55" name="Google Shape;55;p31"/>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1"/>
          <p:cNvSpPr txBox="1">
            <a:spLocks noGrp="1"/>
          </p:cNvSpPr>
          <p:nvPr>
            <p:ph type="body" idx="1"/>
          </p:nvPr>
        </p:nvSpPr>
        <p:spPr>
          <a:xfrm>
            <a:off x="584200" y="3962400"/>
            <a:ext cx="914400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pic>
        <p:nvPicPr>
          <p:cNvPr id="57" name="Google Shape;57;p31" descr="Microsoft logo white text version"/>
          <p:cNvPicPr preferRelativeResize="0"/>
          <p:nvPr/>
        </p:nvPicPr>
        <p:blipFill rotWithShape="1">
          <a:blip r:embed="rId2">
            <a:alphaModFix/>
          </a:blip>
          <a:srcRect/>
          <a:stretch/>
        </p:blipFill>
        <p:spPr>
          <a:xfrm>
            <a:off x="10243143" y="5976430"/>
            <a:ext cx="1366245" cy="292608"/>
          </a:xfrm>
          <a:prstGeom prst="rect">
            <a:avLst/>
          </a:prstGeom>
          <a:noFill/>
          <a:ln>
            <a:noFill/>
          </a:ln>
        </p:spPr>
      </p:pic>
      <p:pic>
        <p:nvPicPr>
          <p:cNvPr id="58" name="Google Shape;58;p31"/>
          <p:cNvPicPr preferRelativeResize="0"/>
          <p:nvPr/>
        </p:nvPicPr>
        <p:blipFill rotWithShape="1">
          <a:blip r:embed="rId3">
            <a:alphaModFix/>
          </a:blip>
          <a:srcRect/>
          <a:stretch/>
        </p:blipFill>
        <p:spPr>
          <a:xfrm>
            <a:off x="579966" y="594255"/>
            <a:ext cx="2743200" cy="5844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Walkin 4">
  <p:cSld name="Walkin 4 2">
    <p:bg>
      <p:bgPr>
        <a:solidFill>
          <a:schemeClr val="lt1"/>
        </a:solidFill>
        <a:effectLst/>
      </p:bgPr>
    </p:bg>
    <p:spTree>
      <p:nvGrpSpPr>
        <p:cNvPr id="1" name="Shape 59"/>
        <p:cNvGrpSpPr/>
        <p:nvPr/>
      </p:nvGrpSpPr>
      <p:grpSpPr>
        <a:xfrm>
          <a:off x="0" y="0"/>
          <a:ext cx="0" cy="0"/>
          <a:chOff x="0" y="0"/>
          <a:chExt cx="0" cy="0"/>
        </a:xfrm>
      </p:grpSpPr>
      <p:sp>
        <p:nvSpPr>
          <p:cNvPr id="60" name="Google Shape;60;p32"/>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sz="36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2"/>
          <p:cNvSpPr txBox="1">
            <a:spLocks noGrp="1"/>
          </p:cNvSpPr>
          <p:nvPr>
            <p:ph type="body" idx="1"/>
          </p:nvPr>
        </p:nvSpPr>
        <p:spPr>
          <a:xfrm>
            <a:off x="584200" y="3962400"/>
            <a:ext cx="914400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62" name="Google Shape;62;p32" descr="Microsoft logo, gray text version"/>
          <p:cNvPicPr preferRelativeResize="0"/>
          <p:nvPr/>
        </p:nvPicPr>
        <p:blipFill rotWithShape="1">
          <a:blip r:embed="rId2">
            <a:alphaModFix/>
          </a:blip>
          <a:srcRect/>
          <a:stretch/>
        </p:blipFill>
        <p:spPr>
          <a:xfrm>
            <a:off x="10242948" y="5976430"/>
            <a:ext cx="1366440" cy="292608"/>
          </a:xfrm>
          <a:prstGeom prst="rect">
            <a:avLst/>
          </a:prstGeom>
          <a:noFill/>
          <a:ln>
            <a:noFill/>
          </a:ln>
        </p:spPr>
      </p:pic>
      <p:pic>
        <p:nvPicPr>
          <p:cNvPr id="63" name="Google Shape;63;p32"/>
          <p:cNvPicPr preferRelativeResize="0"/>
          <p:nvPr/>
        </p:nvPicPr>
        <p:blipFill rotWithShape="1">
          <a:blip r:embed="rId3">
            <a:alphaModFix/>
          </a:blip>
          <a:srcRect/>
          <a:stretch/>
        </p:blipFill>
        <p:spPr>
          <a:xfrm>
            <a:off x="307973" y="488400"/>
            <a:ext cx="3285333" cy="908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0D0D0D"/>
        </a:solidFill>
        <a:effectLst/>
      </p:bgPr>
    </p:bg>
    <p:spTree>
      <p:nvGrpSpPr>
        <p:cNvPr id="1" name="Shape 64"/>
        <p:cNvGrpSpPr/>
        <p:nvPr/>
      </p:nvGrpSpPr>
      <p:grpSpPr>
        <a:xfrm>
          <a:off x="0" y="0"/>
          <a:ext cx="0" cy="0"/>
          <a:chOff x="0" y="0"/>
          <a:chExt cx="0" cy="0"/>
        </a:xfrm>
      </p:grpSpPr>
      <p:sp>
        <p:nvSpPr>
          <p:cNvPr id="65" name="Google Shape;65;p33"/>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3"/>
          <p:cNvSpPr txBox="1">
            <a:spLocks noGrp="1"/>
          </p:cNvSpPr>
          <p:nvPr>
            <p:ph type="body" idx="1"/>
          </p:nvPr>
        </p:nvSpPr>
        <p:spPr>
          <a:xfrm>
            <a:off x="584200" y="3962400"/>
            <a:ext cx="914400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pic>
        <p:nvPicPr>
          <p:cNvPr id="67" name="Google Shape;67;p33" descr="Microsoft logo white text version"/>
          <p:cNvPicPr preferRelativeResize="0"/>
          <p:nvPr/>
        </p:nvPicPr>
        <p:blipFill rotWithShape="1">
          <a:blip r:embed="rId2">
            <a:alphaModFix/>
          </a:blip>
          <a:srcRect/>
          <a:stretch/>
        </p:blipFill>
        <p:spPr>
          <a:xfrm>
            <a:off x="10243143" y="5976430"/>
            <a:ext cx="1366245" cy="292608"/>
          </a:xfrm>
          <a:prstGeom prst="rect">
            <a:avLst/>
          </a:prstGeom>
          <a:noFill/>
          <a:ln>
            <a:noFill/>
          </a:ln>
        </p:spPr>
      </p:pic>
      <p:pic>
        <p:nvPicPr>
          <p:cNvPr id="68" name="Google Shape;68;p33"/>
          <p:cNvPicPr preferRelativeResize="0"/>
          <p:nvPr/>
        </p:nvPicPr>
        <p:blipFill rotWithShape="1">
          <a:blip r:embed="rId3">
            <a:alphaModFix/>
          </a:blip>
          <a:srcRect/>
          <a:stretch/>
        </p:blipFill>
        <p:spPr>
          <a:xfrm>
            <a:off x="579966" y="594255"/>
            <a:ext cx="2743200" cy="5844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lt1"/>
        </a:solidFill>
        <a:effectLst/>
      </p:bgPr>
    </p:bg>
    <p:spTree>
      <p:nvGrpSpPr>
        <p:cNvPr id="1" name="Shape 69"/>
        <p:cNvGrpSpPr/>
        <p:nvPr/>
      </p:nvGrpSpPr>
      <p:grpSpPr>
        <a:xfrm>
          <a:off x="0" y="0"/>
          <a:ext cx="0" cy="0"/>
          <a:chOff x="0" y="0"/>
          <a:chExt cx="0" cy="0"/>
        </a:xfrm>
      </p:grpSpPr>
      <p:pic>
        <p:nvPicPr>
          <p:cNvPr id="70" name="Google Shape;70;p34"/>
          <p:cNvPicPr preferRelativeResize="0"/>
          <p:nvPr/>
        </p:nvPicPr>
        <p:blipFill rotWithShape="1">
          <a:blip r:embed="rId2">
            <a:alphaModFix/>
          </a:blip>
          <a:srcRect/>
          <a:stretch/>
        </p:blipFill>
        <p:spPr>
          <a:xfrm>
            <a:off x="307973" y="488400"/>
            <a:ext cx="3285333" cy="908600"/>
          </a:xfrm>
          <a:prstGeom prst="rect">
            <a:avLst/>
          </a:prstGeom>
          <a:noFill/>
          <a:ln>
            <a:noFill/>
          </a:ln>
        </p:spPr>
      </p:pic>
      <p:pic>
        <p:nvPicPr>
          <p:cNvPr id="71" name="Google Shape;71;p34" descr="Microsoft logo, gray text version"/>
          <p:cNvPicPr preferRelativeResize="0"/>
          <p:nvPr/>
        </p:nvPicPr>
        <p:blipFill rotWithShape="1">
          <a:blip r:embed="rId3">
            <a:alphaModFix/>
          </a:blip>
          <a:srcRect/>
          <a:stretch/>
        </p:blipFill>
        <p:spPr>
          <a:xfrm>
            <a:off x="10242948" y="5976430"/>
            <a:ext cx="1366440" cy="292608"/>
          </a:xfrm>
          <a:prstGeom prst="rect">
            <a:avLst/>
          </a:prstGeom>
          <a:noFill/>
          <a:ln>
            <a:noFill/>
          </a:ln>
        </p:spPr>
      </p:pic>
      <p:sp>
        <p:nvSpPr>
          <p:cNvPr id="72" name="Google Shape;72;p34"/>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sz="36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4"/>
          <p:cNvSpPr txBox="1">
            <a:spLocks noGrp="1"/>
          </p:cNvSpPr>
          <p:nvPr>
            <p:ph type="body" idx="1"/>
          </p:nvPr>
        </p:nvSpPr>
        <p:spPr>
          <a:xfrm>
            <a:off x="584200" y="3962400"/>
            <a:ext cx="914400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74"/>
        <p:cNvGrpSpPr/>
        <p:nvPr/>
      </p:nvGrpSpPr>
      <p:grpSpPr>
        <a:xfrm>
          <a:off x="0" y="0"/>
          <a:ext cx="0" cy="0"/>
          <a:chOff x="0" y="0"/>
          <a:chExt cx="0" cy="0"/>
        </a:xfrm>
      </p:grpSpPr>
      <p:sp>
        <p:nvSpPr>
          <p:cNvPr id="75" name="Google Shape;75;p3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5"/>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lt1"/>
              </a:buClr>
              <a:buSzPts val="2520"/>
              <a:buNone/>
              <a:defRPr/>
            </a:lvl1pPr>
            <a:lvl2pPr marL="914400" lvl="1" indent="-228600" algn="l">
              <a:lnSpc>
                <a:spcPct val="100000"/>
              </a:lnSpc>
              <a:spcBef>
                <a:spcPts val="400"/>
              </a:spcBef>
              <a:spcAft>
                <a:spcPts val="0"/>
              </a:spcAft>
              <a:buClr>
                <a:schemeClr val="lt1"/>
              </a:buClr>
              <a:buSzPts val="1800"/>
              <a:buNone/>
              <a:defRPr/>
            </a:lvl2pPr>
            <a:lvl3pPr marL="1371600" lvl="2" indent="-228600" algn="l">
              <a:lnSpc>
                <a:spcPct val="100000"/>
              </a:lnSpc>
              <a:spcBef>
                <a:spcPts val="320"/>
              </a:spcBef>
              <a:spcAft>
                <a:spcPts val="0"/>
              </a:spcAft>
              <a:buClr>
                <a:schemeClr val="lt1"/>
              </a:buClr>
              <a:buSzPts val="1440"/>
              <a:buNone/>
              <a:defRPr/>
            </a:lvl3pPr>
            <a:lvl4pPr marL="1828800" lvl="3" indent="-228600" algn="l">
              <a:lnSpc>
                <a:spcPct val="100000"/>
              </a:lnSpc>
              <a:spcBef>
                <a:spcPts val="280"/>
              </a:spcBef>
              <a:spcAft>
                <a:spcPts val="0"/>
              </a:spcAft>
              <a:buClr>
                <a:schemeClr val="lt1"/>
              </a:buClr>
              <a:buSzPts val="1260"/>
              <a:buNone/>
              <a:defRPr/>
            </a:lvl4pPr>
            <a:lvl5pPr marL="2286000" lvl="4" indent="-228600" algn="l">
              <a:lnSpc>
                <a:spcPct val="100000"/>
              </a:lnSpc>
              <a:spcBef>
                <a:spcPts val="280"/>
              </a:spcBef>
              <a:spcAft>
                <a:spcPts val="0"/>
              </a:spcAft>
              <a:buClr>
                <a:schemeClr val="lt1"/>
              </a:buClr>
              <a:buSzPts val="126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77"/>
        <p:cNvGrpSpPr/>
        <p:nvPr/>
      </p:nvGrpSpPr>
      <p:grpSpPr>
        <a:xfrm>
          <a:off x="0" y="0"/>
          <a:ext cx="0" cy="0"/>
          <a:chOff x="0" y="0"/>
          <a:chExt cx="0" cy="0"/>
        </a:xfrm>
      </p:grpSpPr>
      <p:sp>
        <p:nvSpPr>
          <p:cNvPr id="78" name="Google Shape;78;p3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6"/>
          <p:cNvSpPr txBox="1">
            <a:spLocks noGrp="1"/>
          </p:cNvSpPr>
          <p:nvPr>
            <p:ph type="body" idx="1"/>
          </p:nvPr>
        </p:nvSpPr>
        <p:spPr>
          <a:xfrm>
            <a:off x="584200"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lt1"/>
              </a:buClr>
              <a:buSzPts val="1800"/>
              <a:buFont typeface="Noto Sans Symbols"/>
              <a:buNone/>
              <a:defRPr sz="2000" b="0"/>
            </a:lvl2pPr>
            <a:lvl3pPr marL="1371600" lvl="2" indent="-228600" algn="l">
              <a:lnSpc>
                <a:spcPct val="100000"/>
              </a:lnSpc>
              <a:spcBef>
                <a:spcPts val="320"/>
              </a:spcBef>
              <a:spcAft>
                <a:spcPts val="0"/>
              </a:spcAft>
              <a:buClr>
                <a:schemeClr val="lt1"/>
              </a:buClr>
              <a:buSzPts val="1440"/>
              <a:buFont typeface="Noto Sans Symbols"/>
              <a:buNone/>
              <a:defRPr sz="1600" b="0"/>
            </a:lvl3pPr>
            <a:lvl4pPr marL="1828800" lvl="3" indent="-228600" algn="l">
              <a:lnSpc>
                <a:spcPct val="100000"/>
              </a:lnSpc>
              <a:spcBef>
                <a:spcPts val="280"/>
              </a:spcBef>
              <a:spcAft>
                <a:spcPts val="0"/>
              </a:spcAft>
              <a:buClr>
                <a:schemeClr val="lt1"/>
              </a:buClr>
              <a:buSzPts val="1260"/>
              <a:buFont typeface="Noto Sans Symbols"/>
              <a:buNone/>
              <a:defRPr sz="1400" b="0"/>
            </a:lvl4pPr>
            <a:lvl5pPr marL="2286000" lvl="4" indent="-228600" algn="l">
              <a:lnSpc>
                <a:spcPct val="100000"/>
              </a:lnSpc>
              <a:spcBef>
                <a:spcPts val="280"/>
              </a:spcBef>
              <a:spcAft>
                <a:spcPts val="0"/>
              </a:spcAft>
              <a:buClr>
                <a:schemeClr val="lt1"/>
              </a:buClr>
              <a:buSzPts val="1260"/>
              <a:buFont typeface="Noto Sans Symbols"/>
              <a:buNone/>
              <a:defRPr sz="14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36"/>
          <p:cNvSpPr txBox="1">
            <a:spLocks noGrp="1"/>
          </p:cNvSpPr>
          <p:nvPr>
            <p:ph type="body" idx="2"/>
          </p:nvPr>
        </p:nvSpPr>
        <p:spPr>
          <a:xfrm>
            <a:off x="6397171"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lt1"/>
              </a:buClr>
              <a:buSzPts val="1800"/>
              <a:buFont typeface="Noto Sans Symbols"/>
              <a:buNone/>
              <a:defRPr sz="2000" b="0"/>
            </a:lvl2pPr>
            <a:lvl3pPr marL="1371600" lvl="2" indent="-228600" algn="l">
              <a:lnSpc>
                <a:spcPct val="100000"/>
              </a:lnSpc>
              <a:spcBef>
                <a:spcPts val="320"/>
              </a:spcBef>
              <a:spcAft>
                <a:spcPts val="0"/>
              </a:spcAft>
              <a:buClr>
                <a:schemeClr val="lt1"/>
              </a:buClr>
              <a:buSzPts val="1440"/>
              <a:buFont typeface="Noto Sans Symbols"/>
              <a:buNone/>
              <a:defRPr sz="1600" b="0"/>
            </a:lvl3pPr>
            <a:lvl4pPr marL="1828800" lvl="3" indent="-228600" algn="l">
              <a:lnSpc>
                <a:spcPct val="100000"/>
              </a:lnSpc>
              <a:spcBef>
                <a:spcPts val="280"/>
              </a:spcBef>
              <a:spcAft>
                <a:spcPts val="0"/>
              </a:spcAft>
              <a:buClr>
                <a:schemeClr val="lt1"/>
              </a:buClr>
              <a:buSzPts val="1260"/>
              <a:buFont typeface="Noto Sans Symbols"/>
              <a:buNone/>
              <a:defRPr sz="1400" b="0"/>
            </a:lvl4pPr>
            <a:lvl5pPr marL="2286000" lvl="4" indent="-228600" algn="l">
              <a:lnSpc>
                <a:spcPct val="100000"/>
              </a:lnSpc>
              <a:spcBef>
                <a:spcPts val="280"/>
              </a:spcBef>
              <a:spcAft>
                <a:spcPts val="0"/>
              </a:spcAft>
              <a:buClr>
                <a:schemeClr val="lt1"/>
              </a:buClr>
              <a:buSzPts val="1260"/>
              <a:buFont typeface="Noto Sans Symbols"/>
              <a:buNone/>
              <a:defRPr sz="14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81"/>
        <p:cNvGrpSpPr/>
        <p:nvPr/>
      </p:nvGrpSpPr>
      <p:grpSpPr>
        <a:xfrm>
          <a:off x="0" y="0"/>
          <a:ext cx="0" cy="0"/>
          <a:chOff x="0" y="0"/>
          <a:chExt cx="0" cy="0"/>
        </a:xfrm>
      </p:grpSpPr>
      <p:sp>
        <p:nvSpPr>
          <p:cNvPr id="82" name="Google Shape;82;p3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7"/>
          <p:cNvSpPr txBox="1">
            <a:spLocks noGrp="1"/>
          </p:cNvSpPr>
          <p:nvPr>
            <p:ph type="body" idx="1"/>
          </p:nvPr>
        </p:nvSpPr>
        <p:spPr>
          <a:xfrm>
            <a:off x="584200" y="1437481"/>
            <a:ext cx="5212080" cy="1649682"/>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1224"/>
              </a:spcBef>
              <a:spcAft>
                <a:spcPts val="0"/>
              </a:spcAft>
              <a:buClr>
                <a:schemeClr val="dk1"/>
              </a:buClr>
              <a:buSzPts val="2520"/>
              <a:buFont typeface="Noto Sans Symbols"/>
              <a:buChar char="·"/>
              <a:defRPr sz="2800" b="0">
                <a:latin typeface="Quattrocento Sans"/>
                <a:ea typeface="Quattrocento Sans"/>
                <a:cs typeface="Quattrocento Sans"/>
                <a:sym typeface="Quattrocento Sans"/>
              </a:defRPr>
            </a:lvl1pPr>
            <a:lvl2pPr marL="914400" lvl="1" indent="-342900" algn="l">
              <a:lnSpc>
                <a:spcPct val="100000"/>
              </a:lnSpc>
              <a:spcBef>
                <a:spcPts val="400"/>
              </a:spcBef>
              <a:spcAft>
                <a:spcPts val="0"/>
              </a:spcAft>
              <a:buClr>
                <a:schemeClr val="lt1"/>
              </a:buClr>
              <a:buSzPts val="1800"/>
              <a:buFont typeface="Noto Sans Symbols"/>
              <a:buChar char="·"/>
              <a:defRPr sz="2000" b="0"/>
            </a:lvl2pPr>
            <a:lvl3pPr marL="1371600" lvl="2" indent="-320039" algn="l">
              <a:lnSpc>
                <a:spcPct val="100000"/>
              </a:lnSpc>
              <a:spcBef>
                <a:spcPts val="320"/>
              </a:spcBef>
              <a:spcAft>
                <a:spcPts val="0"/>
              </a:spcAft>
              <a:buClr>
                <a:schemeClr val="lt1"/>
              </a:buClr>
              <a:buSzPts val="1440"/>
              <a:buFont typeface="Noto Sans Symbols"/>
              <a:buChar char="·"/>
              <a:defRPr sz="1600" b="0"/>
            </a:lvl3pPr>
            <a:lvl4pPr marL="1828800" lvl="3" indent="-308610" algn="l">
              <a:lnSpc>
                <a:spcPct val="100000"/>
              </a:lnSpc>
              <a:spcBef>
                <a:spcPts val="280"/>
              </a:spcBef>
              <a:spcAft>
                <a:spcPts val="0"/>
              </a:spcAft>
              <a:buClr>
                <a:schemeClr val="lt1"/>
              </a:buClr>
              <a:buSzPts val="1260"/>
              <a:buFont typeface="Noto Sans Symbols"/>
              <a:buChar char="·"/>
              <a:defRPr sz="1400" b="0"/>
            </a:lvl4pPr>
            <a:lvl5pPr marL="2286000" lvl="4" indent="-308610" algn="l">
              <a:lnSpc>
                <a:spcPct val="100000"/>
              </a:lnSpc>
              <a:spcBef>
                <a:spcPts val="280"/>
              </a:spcBef>
              <a:spcAft>
                <a:spcPts val="0"/>
              </a:spcAft>
              <a:buClr>
                <a:schemeClr val="lt1"/>
              </a:buClr>
              <a:buSzPts val="1260"/>
              <a:buFont typeface="Noto Sans Symbols"/>
              <a:buChar char="·"/>
              <a:defRPr sz="14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37"/>
          <p:cNvSpPr txBox="1">
            <a:spLocks noGrp="1"/>
          </p:cNvSpPr>
          <p:nvPr>
            <p:ph type="body" idx="2"/>
          </p:nvPr>
        </p:nvSpPr>
        <p:spPr>
          <a:xfrm>
            <a:off x="6389914" y="1437481"/>
            <a:ext cx="5212080" cy="1649682"/>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1224"/>
              </a:spcBef>
              <a:spcAft>
                <a:spcPts val="0"/>
              </a:spcAft>
              <a:buClr>
                <a:schemeClr val="dk1"/>
              </a:buClr>
              <a:buSzPts val="2520"/>
              <a:buFont typeface="Noto Sans Symbols"/>
              <a:buChar char="·"/>
              <a:defRPr sz="2800" b="0">
                <a:latin typeface="Quattrocento Sans"/>
                <a:ea typeface="Quattrocento Sans"/>
                <a:cs typeface="Quattrocento Sans"/>
                <a:sym typeface="Quattrocento Sans"/>
              </a:defRPr>
            </a:lvl1pPr>
            <a:lvl2pPr marL="914400" lvl="1" indent="-342900" algn="l">
              <a:lnSpc>
                <a:spcPct val="100000"/>
              </a:lnSpc>
              <a:spcBef>
                <a:spcPts val="400"/>
              </a:spcBef>
              <a:spcAft>
                <a:spcPts val="0"/>
              </a:spcAft>
              <a:buClr>
                <a:schemeClr val="lt1"/>
              </a:buClr>
              <a:buSzPts val="1800"/>
              <a:buFont typeface="Noto Sans Symbols"/>
              <a:buChar char="·"/>
              <a:defRPr sz="2000" b="0"/>
            </a:lvl2pPr>
            <a:lvl3pPr marL="1371600" lvl="2" indent="-320039" algn="l">
              <a:lnSpc>
                <a:spcPct val="100000"/>
              </a:lnSpc>
              <a:spcBef>
                <a:spcPts val="320"/>
              </a:spcBef>
              <a:spcAft>
                <a:spcPts val="0"/>
              </a:spcAft>
              <a:buClr>
                <a:schemeClr val="lt1"/>
              </a:buClr>
              <a:buSzPts val="1440"/>
              <a:buFont typeface="Noto Sans Symbols"/>
              <a:buChar char="·"/>
              <a:defRPr sz="1600" b="0"/>
            </a:lvl3pPr>
            <a:lvl4pPr marL="1828800" lvl="3" indent="-308610" algn="l">
              <a:lnSpc>
                <a:spcPct val="100000"/>
              </a:lnSpc>
              <a:spcBef>
                <a:spcPts val="280"/>
              </a:spcBef>
              <a:spcAft>
                <a:spcPts val="0"/>
              </a:spcAft>
              <a:buClr>
                <a:schemeClr val="lt1"/>
              </a:buClr>
              <a:buSzPts val="1260"/>
              <a:buFont typeface="Noto Sans Symbols"/>
              <a:buChar char="·"/>
              <a:defRPr sz="1400" b="0"/>
            </a:lvl4pPr>
            <a:lvl5pPr marL="2286000" lvl="4" indent="-308610" algn="l">
              <a:lnSpc>
                <a:spcPct val="100000"/>
              </a:lnSpc>
              <a:spcBef>
                <a:spcPts val="280"/>
              </a:spcBef>
              <a:spcAft>
                <a:spcPts val="0"/>
              </a:spcAft>
              <a:buClr>
                <a:schemeClr val="lt1"/>
              </a:buClr>
              <a:buSzPts val="1260"/>
              <a:buFont typeface="Noto Sans Symbols"/>
              <a:buChar char="·"/>
              <a:defRPr sz="14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5"/>
        <p:cNvGrpSpPr/>
        <p:nvPr/>
      </p:nvGrpSpPr>
      <p:grpSpPr>
        <a:xfrm>
          <a:off x="0" y="0"/>
          <a:ext cx="0" cy="0"/>
          <a:chOff x="0" y="0"/>
          <a:chExt cx="0" cy="0"/>
        </a:xfrm>
      </p:grpSpPr>
      <p:sp>
        <p:nvSpPr>
          <p:cNvPr id="86" name="Google Shape;86;p3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grid">
  <p:cSld name="Title Only with grid">
    <p:spTree>
      <p:nvGrpSpPr>
        <p:cNvPr id="1" name="Shape 87"/>
        <p:cNvGrpSpPr/>
        <p:nvPr/>
      </p:nvGrpSpPr>
      <p:grpSpPr>
        <a:xfrm>
          <a:off x="0" y="0"/>
          <a:ext cx="0" cy="0"/>
          <a:chOff x="0" y="0"/>
          <a:chExt cx="0" cy="0"/>
        </a:xfrm>
      </p:grpSpPr>
      <p:sp>
        <p:nvSpPr>
          <p:cNvPr id="88" name="Google Shape;88;p3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mall title - half page">
  <p:cSld name="Small title - half page">
    <p:spTree>
      <p:nvGrpSpPr>
        <p:cNvPr id="1" name="Shape 89"/>
        <p:cNvGrpSpPr/>
        <p:nvPr/>
      </p:nvGrpSpPr>
      <p:grpSpPr>
        <a:xfrm>
          <a:off x="0" y="0"/>
          <a:ext cx="0" cy="0"/>
          <a:chOff x="0" y="0"/>
          <a:chExt cx="0" cy="0"/>
        </a:xfrm>
      </p:grpSpPr>
      <p:sp>
        <p:nvSpPr>
          <p:cNvPr id="90" name="Google Shape;90;p40"/>
          <p:cNvSpPr txBox="1">
            <a:spLocks noGrp="1"/>
          </p:cNvSpPr>
          <p:nvPr>
            <p:ph type="title"/>
          </p:nvPr>
        </p:nvSpPr>
        <p:spPr>
          <a:xfrm>
            <a:off x="584200" y="457200"/>
            <a:ext cx="5508419" cy="372410"/>
          </a:xfrm>
          <a:prstGeom prst="rect">
            <a:avLst/>
          </a:prstGeom>
          <a:noFill/>
          <a:ln>
            <a:noFill/>
          </a:ln>
        </p:spPr>
        <p:txBody>
          <a:bodyPr spcFirstLastPara="1" wrap="square" lIns="0" tIns="64000" rIns="0" bIns="0" anchor="t" anchorCtr="0">
            <a:spAutoFit/>
          </a:bodyPr>
          <a:lstStyle>
            <a:lvl1pPr lvl="0" algn="l">
              <a:lnSpc>
                <a:spcPct val="100000"/>
              </a:lnSpc>
              <a:spcBef>
                <a:spcPts val="0"/>
              </a:spcBef>
              <a:spcAft>
                <a:spcPts val="0"/>
              </a:spcAft>
              <a:buClr>
                <a:schemeClr val="lt1"/>
              </a:buClr>
              <a:buSzPts val="2000"/>
              <a:buFont typeface="Quattrocento Sans"/>
              <a:buNone/>
              <a:defRPr sz="2000">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hite-Title and Content">
  <p:cSld name="white-Title and Content">
    <p:bg>
      <p:bgPr>
        <a:solidFill>
          <a:schemeClr val="lt1"/>
        </a:solidFill>
        <a:effectLst/>
      </p:bgPr>
    </p:bg>
    <p:spTree>
      <p:nvGrpSpPr>
        <p:cNvPr id="1" name="Shape 16"/>
        <p:cNvGrpSpPr/>
        <p:nvPr/>
      </p:nvGrpSpPr>
      <p:grpSpPr>
        <a:xfrm>
          <a:off x="0" y="0"/>
          <a:ext cx="0" cy="0"/>
          <a:chOff x="0" y="0"/>
          <a:chExt cx="0" cy="0"/>
        </a:xfrm>
      </p:grpSpPr>
      <p:pic>
        <p:nvPicPr>
          <p:cNvPr id="17" name="Google Shape;17;p24"/>
          <p:cNvPicPr preferRelativeResize="0"/>
          <p:nvPr/>
        </p:nvPicPr>
        <p:blipFill rotWithShape="1">
          <a:blip r:embed="rId2">
            <a:alphaModFix/>
          </a:blip>
          <a:srcRect l="-1550" t="7043" r="1547" b="73024"/>
          <a:stretch/>
        </p:blipFill>
        <p:spPr>
          <a:xfrm>
            <a:off x="4889" y="5230429"/>
            <a:ext cx="12187111" cy="1577876"/>
          </a:xfrm>
          <a:prstGeom prst="rect">
            <a:avLst/>
          </a:prstGeom>
          <a:noFill/>
          <a:ln>
            <a:noFill/>
          </a:ln>
        </p:spPr>
      </p:pic>
      <p:sp>
        <p:nvSpPr>
          <p:cNvPr id="18" name="Google Shape;18;p24"/>
          <p:cNvSpPr/>
          <p:nvPr/>
        </p:nvSpPr>
        <p:spPr>
          <a:xfrm>
            <a:off x="10251440" y="6033213"/>
            <a:ext cx="1757680" cy="468106"/>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19" name="Google Shape;19;p2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3600"/>
              <a:buFont typeface="Quattrocento Sans"/>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4"/>
          <p:cNvSpPr txBox="1">
            <a:spLocks noGrp="1"/>
          </p:cNvSpPr>
          <p:nvPr>
            <p:ph type="body" idx="1"/>
          </p:nvPr>
        </p:nvSpPr>
        <p:spPr>
          <a:xfrm>
            <a:off x="584200" y="1443191"/>
            <a:ext cx="11018520" cy="1751570"/>
          </a:xfrm>
          <a:prstGeom prst="rect">
            <a:avLst/>
          </a:prstGeom>
          <a:noFill/>
          <a:ln>
            <a:noFill/>
          </a:ln>
        </p:spPr>
        <p:txBody>
          <a:bodyPr spcFirstLastPara="1" wrap="square" lIns="0" tIns="0" rIns="0" bIns="0" anchor="ctr" anchorCtr="0">
            <a:spAutoFit/>
          </a:bodyPr>
          <a:lstStyle>
            <a:lvl1pPr marL="457200" lvl="0" indent="-331597" algn="l">
              <a:lnSpc>
                <a:spcPct val="90000"/>
              </a:lnSpc>
              <a:spcBef>
                <a:spcPts val="600"/>
              </a:spcBef>
              <a:spcAft>
                <a:spcPts val="0"/>
              </a:spcAft>
              <a:buClr>
                <a:schemeClr val="dk2"/>
              </a:buClr>
              <a:buSzPts val="1622"/>
              <a:buChar char="·"/>
              <a:defRPr sz="1802">
                <a:solidFill>
                  <a:schemeClr val="dk2"/>
                </a:solidFill>
              </a:defRPr>
            </a:lvl1pPr>
            <a:lvl2pPr marL="914400" lvl="1" indent="-342900" algn="l">
              <a:lnSpc>
                <a:spcPct val="90000"/>
              </a:lnSpc>
              <a:spcBef>
                <a:spcPts val="600"/>
              </a:spcBef>
              <a:spcAft>
                <a:spcPts val="0"/>
              </a:spcAft>
              <a:buClr>
                <a:schemeClr val="dk2"/>
              </a:buClr>
              <a:buSzPts val="1800"/>
              <a:buChar char="·"/>
              <a:defRPr>
                <a:solidFill>
                  <a:schemeClr val="dk2"/>
                </a:solidFill>
              </a:defRPr>
            </a:lvl2pPr>
            <a:lvl3pPr marL="1371600" lvl="2" indent="-320039" algn="l">
              <a:lnSpc>
                <a:spcPct val="90000"/>
              </a:lnSpc>
              <a:spcBef>
                <a:spcPts val="600"/>
              </a:spcBef>
              <a:spcAft>
                <a:spcPts val="0"/>
              </a:spcAft>
              <a:buClr>
                <a:schemeClr val="dk2"/>
              </a:buClr>
              <a:buSzPts val="1440"/>
              <a:buChar char="·"/>
              <a:defRPr>
                <a:solidFill>
                  <a:schemeClr val="dk2"/>
                </a:solidFill>
              </a:defRPr>
            </a:lvl3pPr>
            <a:lvl4pPr marL="1828800" lvl="3" indent="-308610" algn="l">
              <a:lnSpc>
                <a:spcPct val="90000"/>
              </a:lnSpc>
              <a:spcBef>
                <a:spcPts val="600"/>
              </a:spcBef>
              <a:spcAft>
                <a:spcPts val="0"/>
              </a:spcAft>
              <a:buClr>
                <a:schemeClr val="dk2"/>
              </a:buClr>
              <a:buSzPts val="1260"/>
              <a:buChar char="·"/>
              <a:defRPr>
                <a:solidFill>
                  <a:schemeClr val="dk2"/>
                </a:solidFill>
              </a:defRPr>
            </a:lvl4pPr>
            <a:lvl5pPr marL="2286000" lvl="4" indent="-308610" algn="l">
              <a:lnSpc>
                <a:spcPct val="90000"/>
              </a:lnSpc>
              <a:spcBef>
                <a:spcPts val="600"/>
              </a:spcBef>
              <a:spcAft>
                <a:spcPts val="0"/>
              </a:spcAft>
              <a:buClr>
                <a:schemeClr val="dk2"/>
              </a:buClr>
              <a:buSzPts val="1260"/>
              <a:buChar char="·"/>
              <a:defRPr>
                <a:solidFill>
                  <a:schemeClr val="dk2"/>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1" name="Google Shape;21;p24"/>
          <p:cNvPicPr preferRelativeResize="0"/>
          <p:nvPr/>
        </p:nvPicPr>
        <p:blipFill rotWithShape="1">
          <a:blip r:embed="rId3">
            <a:alphaModFix/>
          </a:blip>
          <a:srcRect/>
          <a:stretch/>
        </p:blipFill>
        <p:spPr>
          <a:xfrm>
            <a:off x="10332941" y="6033213"/>
            <a:ext cx="1582331" cy="468106"/>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ideo slide">
  <p:cSld name="Video slide">
    <p:bg>
      <p:bgPr>
        <a:solidFill>
          <a:schemeClr val="dk2"/>
        </a:solidFill>
        <a:effectLst/>
      </p:bgPr>
    </p:bg>
    <p:spTree>
      <p:nvGrpSpPr>
        <p:cNvPr id="1" name="Shape 91"/>
        <p:cNvGrpSpPr/>
        <p:nvPr/>
      </p:nvGrpSpPr>
      <p:grpSpPr>
        <a:xfrm>
          <a:off x="0" y="0"/>
          <a:ext cx="0" cy="0"/>
          <a:chOff x="0" y="0"/>
          <a:chExt cx="0" cy="0"/>
        </a:xfrm>
      </p:grpSpPr>
      <p:sp>
        <p:nvSpPr>
          <p:cNvPr id="92" name="Google Shape;92;p41"/>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3" name="Google Shape;93;p41"/>
          <p:cNvPicPr preferRelativeResize="0"/>
          <p:nvPr/>
        </p:nvPicPr>
        <p:blipFill rotWithShape="1">
          <a:blip r:embed="rId2">
            <a:alphaModFix/>
          </a:blip>
          <a:srcRect t="31573" b="53988"/>
          <a:stretch/>
        </p:blipFill>
        <p:spPr>
          <a:xfrm>
            <a:off x="4889" y="987623"/>
            <a:ext cx="12187111" cy="114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ideo slide 2">
  <p:cSld name="Video slide 2">
    <p:bg>
      <p:bgPr>
        <a:solidFill>
          <a:schemeClr val="lt1"/>
        </a:solidFill>
        <a:effectLst/>
      </p:bgPr>
    </p:bg>
    <p:spTree>
      <p:nvGrpSpPr>
        <p:cNvPr id="1" name="Shape 94"/>
        <p:cNvGrpSpPr/>
        <p:nvPr/>
      </p:nvGrpSpPr>
      <p:grpSpPr>
        <a:xfrm>
          <a:off x="0" y="0"/>
          <a:ext cx="0" cy="0"/>
          <a:chOff x="0" y="0"/>
          <a:chExt cx="0" cy="0"/>
        </a:xfrm>
      </p:grpSpPr>
      <p:sp>
        <p:nvSpPr>
          <p:cNvPr id="95" name="Google Shape;95;p42"/>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2"/>
          <p:cNvPicPr preferRelativeResize="0"/>
          <p:nvPr/>
        </p:nvPicPr>
        <p:blipFill rotWithShape="1">
          <a:blip r:embed="rId2">
            <a:alphaModFix/>
          </a:blip>
          <a:srcRect t="31573" b="53988"/>
          <a:stretch/>
        </p:blipFill>
        <p:spPr>
          <a:xfrm>
            <a:off x="4889" y="987623"/>
            <a:ext cx="12187111" cy="114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2"/>
        </a:solidFill>
        <a:effectLst/>
      </p:bgPr>
    </p:bg>
    <p:spTree>
      <p:nvGrpSpPr>
        <p:cNvPr id="1" name="Shape 97"/>
        <p:cNvGrpSpPr/>
        <p:nvPr/>
      </p:nvGrpSpPr>
      <p:grpSpPr>
        <a:xfrm>
          <a:off x="0" y="0"/>
          <a:ext cx="0" cy="0"/>
          <a:chOff x="0" y="0"/>
          <a:chExt cx="0" cy="0"/>
        </a:xfrm>
      </p:grpSpPr>
      <p:sp>
        <p:nvSpPr>
          <p:cNvPr id="98" name="Google Shape;98;p43"/>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9" name="Google Shape;99;p43"/>
          <p:cNvPicPr preferRelativeResize="0"/>
          <p:nvPr/>
        </p:nvPicPr>
        <p:blipFill rotWithShape="1">
          <a:blip r:embed="rId2">
            <a:alphaModFix/>
          </a:blip>
          <a:srcRect t="45130" b="40431"/>
          <a:stretch/>
        </p:blipFill>
        <p:spPr>
          <a:xfrm>
            <a:off x="4889" y="987623"/>
            <a:ext cx="12187111" cy="114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lt1"/>
        </a:solidFill>
        <a:effectLst/>
      </p:bgPr>
    </p:bg>
    <p:spTree>
      <p:nvGrpSpPr>
        <p:cNvPr id="1" name="Shape 100"/>
        <p:cNvGrpSpPr/>
        <p:nvPr/>
      </p:nvGrpSpPr>
      <p:grpSpPr>
        <a:xfrm>
          <a:off x="0" y="0"/>
          <a:ext cx="0" cy="0"/>
          <a:chOff x="0" y="0"/>
          <a:chExt cx="0" cy="0"/>
        </a:xfrm>
      </p:grpSpPr>
      <p:sp>
        <p:nvSpPr>
          <p:cNvPr id="101" name="Google Shape;101;p44"/>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2" name="Google Shape;102;p44"/>
          <p:cNvPicPr preferRelativeResize="0"/>
          <p:nvPr/>
        </p:nvPicPr>
        <p:blipFill rotWithShape="1">
          <a:blip r:embed="rId2">
            <a:alphaModFix/>
          </a:blip>
          <a:srcRect t="45130" b="40431"/>
          <a:stretch/>
        </p:blipFill>
        <p:spPr>
          <a:xfrm>
            <a:off x="4889" y="987623"/>
            <a:ext cx="12187111" cy="114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3"/>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dk2"/>
        </a:solidFill>
        <a:effectLst/>
      </p:bgPr>
    </p:bg>
    <p:spTree>
      <p:nvGrpSpPr>
        <p:cNvPr id="1" name="Shape 104"/>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spTree>
      <p:nvGrpSpPr>
        <p:cNvPr id="1" name="Shape 105"/>
        <p:cNvGrpSpPr/>
        <p:nvPr/>
      </p:nvGrpSpPr>
      <p:grpSpPr>
        <a:xfrm>
          <a:off x="0" y="0"/>
          <a:ext cx="0" cy="0"/>
          <a:chOff x="0" y="0"/>
          <a:chExt cx="0" cy="0"/>
        </a:xfrm>
      </p:grpSpPr>
      <p:sp>
        <p:nvSpPr>
          <p:cNvPr id="106" name="Google Shape;106;p4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7"/>
          <p:cNvSpPr txBox="1">
            <a:spLocks noGrp="1"/>
          </p:cNvSpPr>
          <p:nvPr>
            <p:ph type="body" idx="1"/>
          </p:nvPr>
        </p:nvSpPr>
        <p:spPr>
          <a:xfrm>
            <a:off x="588263" y="1436688"/>
            <a:ext cx="11018520" cy="190821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sz="2800">
                <a:solidFill>
                  <a:schemeClr val="dk1"/>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800"/>
              <a:buNone/>
              <a:defRPr sz="2000">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dk2"/>
        </a:solidFill>
        <a:effectLst/>
      </p:bgPr>
    </p:bg>
    <p:spTree>
      <p:nvGrpSpPr>
        <p:cNvPr id="1" name="Shape 108"/>
        <p:cNvGrpSpPr/>
        <p:nvPr/>
      </p:nvGrpSpPr>
      <p:grpSpPr>
        <a:xfrm>
          <a:off x="0" y="0"/>
          <a:ext cx="0" cy="0"/>
          <a:chOff x="0" y="0"/>
          <a:chExt cx="0" cy="0"/>
        </a:xfrm>
      </p:grpSpPr>
      <p:sp>
        <p:nvSpPr>
          <p:cNvPr id="109" name="Google Shape;109;p48"/>
          <p:cNvSpPr txBox="1"/>
          <p:nvPr/>
        </p:nvSpPr>
        <p:spPr>
          <a:xfrm>
            <a:off x="584200" y="6161316"/>
            <a:ext cx="4482124" cy="107722"/>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Quattrocento Sans"/>
                <a:ea typeface="Quattrocento Sans"/>
                <a:cs typeface="Quattrocento Sans"/>
                <a:sym typeface="Quattrocento Sans"/>
              </a:rPr>
              <a:t>© Copyright Microsoft Corporation. All rights reserved. </a:t>
            </a:r>
            <a:endParaRPr sz="1400" b="0" i="0" u="none" strike="noStrike" cap="none">
              <a:solidFill>
                <a:srgbClr val="000000"/>
              </a:solidFill>
              <a:latin typeface="Arial"/>
              <a:ea typeface="Arial"/>
              <a:cs typeface="Arial"/>
              <a:sym typeface="Arial"/>
            </a:endParaRPr>
          </a:p>
        </p:txBody>
      </p:sp>
      <p:pic>
        <p:nvPicPr>
          <p:cNvPr id="110" name="Google Shape;110;p48"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11"/>
        <p:cNvGrpSpPr/>
        <p:nvPr/>
      </p:nvGrpSpPr>
      <p:grpSpPr>
        <a:xfrm>
          <a:off x="0" y="0"/>
          <a:ext cx="0" cy="0"/>
          <a:chOff x="0" y="0"/>
          <a:chExt cx="0" cy="0"/>
        </a:xfrm>
      </p:grpSpPr>
      <p:sp>
        <p:nvSpPr>
          <p:cNvPr id="112" name="Google Shape;112;p4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9"/>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lt1"/>
              </a:buClr>
              <a:buSzPts val="1620"/>
              <a:buChar char="·"/>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4" name="Google Shape;114;p4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5" name="Google Shape;115;p4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6" name="Google Shape;116;p4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pic>
        <p:nvPicPr>
          <p:cNvPr id="117" name="Google Shape;117;p49"/>
          <p:cNvPicPr preferRelativeResize="0"/>
          <p:nvPr/>
        </p:nvPicPr>
        <p:blipFill rotWithShape="1">
          <a:blip r:embed="rId2">
            <a:alphaModFix/>
          </a:blip>
          <a:srcRect/>
          <a:stretch/>
        </p:blipFill>
        <p:spPr>
          <a:xfrm>
            <a:off x="-4162" y="-143"/>
            <a:ext cx="12200326" cy="685828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Walkin">
  <p:cSld name="Walkin">
    <p:bg>
      <p:bgPr>
        <a:solidFill>
          <a:schemeClr val="dk2"/>
        </a:solidFill>
        <a:effectLst/>
      </p:bgPr>
    </p:bg>
    <p:spTree>
      <p:nvGrpSpPr>
        <p:cNvPr id="1" name="Shape 22"/>
        <p:cNvGrpSpPr/>
        <p:nvPr/>
      </p:nvGrpSpPr>
      <p:grpSpPr>
        <a:xfrm>
          <a:off x="0" y="0"/>
          <a:ext cx="0" cy="0"/>
          <a:chOff x="0" y="0"/>
          <a:chExt cx="0" cy="0"/>
        </a:xfrm>
      </p:grpSpPr>
      <p:pic>
        <p:nvPicPr>
          <p:cNvPr id="23" name="Google Shape;23;p25"/>
          <p:cNvPicPr preferRelativeResize="0"/>
          <p:nvPr/>
        </p:nvPicPr>
        <p:blipFill rotWithShape="1">
          <a:blip r:embed="rId2">
            <a:alphaModFix/>
          </a:blip>
          <a:srcRect/>
          <a:stretch/>
        </p:blipFill>
        <p:spPr>
          <a:xfrm>
            <a:off x="0" y="-528638"/>
            <a:ext cx="12187111" cy="7915275"/>
          </a:xfrm>
          <a:prstGeom prst="rect">
            <a:avLst/>
          </a:prstGeom>
          <a:noFill/>
          <a:ln>
            <a:noFill/>
          </a:ln>
        </p:spPr>
      </p:pic>
      <p:sp>
        <p:nvSpPr>
          <p:cNvPr id="24" name="Google Shape;24;p25"/>
          <p:cNvSpPr/>
          <p:nvPr/>
        </p:nvSpPr>
        <p:spPr>
          <a:xfrm>
            <a:off x="4442460" y="2743173"/>
            <a:ext cx="3307080" cy="1371653"/>
          </a:xfrm>
          <a:prstGeom prst="rect">
            <a:avLst/>
          </a:prstGeom>
          <a:solidFill>
            <a:srgbClr val="0D0D0D"/>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5" name="Google Shape;25;p25"/>
          <p:cNvPicPr preferRelativeResize="0"/>
          <p:nvPr/>
        </p:nvPicPr>
        <p:blipFill rotWithShape="1">
          <a:blip r:embed="rId3">
            <a:alphaModFix/>
          </a:blip>
          <a:srcRect/>
          <a:stretch/>
        </p:blipFill>
        <p:spPr>
          <a:xfrm>
            <a:off x="4395214" y="2743172"/>
            <a:ext cx="3401702" cy="1371654"/>
          </a:xfrm>
          <a:prstGeom prst="rect">
            <a:avLst/>
          </a:prstGeom>
          <a:noFill/>
          <a:ln>
            <a:noFill/>
          </a:ln>
        </p:spPr>
      </p:pic>
      <p:pic>
        <p:nvPicPr>
          <p:cNvPr id="26" name="Google Shape;26;p25" descr="Microsoft logo white text version"/>
          <p:cNvPicPr preferRelativeResize="0"/>
          <p:nvPr/>
        </p:nvPicPr>
        <p:blipFill rotWithShape="1">
          <a:blip r:embed="rId4">
            <a:alphaModFix/>
          </a:blip>
          <a:srcRect/>
          <a:stretch/>
        </p:blipFill>
        <p:spPr>
          <a:xfrm>
            <a:off x="293688" y="6269038"/>
            <a:ext cx="1366245" cy="292608"/>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Walkin">
  <p:cSld name="1_Walkin">
    <p:bg>
      <p:bgPr>
        <a:solidFill>
          <a:schemeClr val="dk2"/>
        </a:solidFill>
        <a:effectLst/>
      </p:bgPr>
    </p:bg>
    <p:spTree>
      <p:nvGrpSpPr>
        <p:cNvPr id="1" name="Shape 27"/>
        <p:cNvGrpSpPr/>
        <p:nvPr/>
      </p:nvGrpSpPr>
      <p:grpSpPr>
        <a:xfrm>
          <a:off x="0" y="0"/>
          <a:ext cx="0" cy="0"/>
          <a:chOff x="0" y="0"/>
          <a:chExt cx="0" cy="0"/>
        </a:xfrm>
      </p:grpSpPr>
      <p:pic>
        <p:nvPicPr>
          <p:cNvPr id="28" name="Google Shape;28;p26"/>
          <p:cNvPicPr preferRelativeResize="0"/>
          <p:nvPr/>
        </p:nvPicPr>
        <p:blipFill rotWithShape="1">
          <a:blip r:embed="rId2">
            <a:alphaModFix/>
          </a:blip>
          <a:srcRect/>
          <a:stretch/>
        </p:blipFill>
        <p:spPr>
          <a:xfrm>
            <a:off x="0" y="-528638"/>
            <a:ext cx="12187111" cy="7915275"/>
          </a:xfrm>
          <a:prstGeom prst="rect">
            <a:avLst/>
          </a:prstGeom>
          <a:noFill/>
          <a:ln>
            <a:noFill/>
          </a:ln>
        </p:spPr>
      </p:pic>
      <p:pic>
        <p:nvPicPr>
          <p:cNvPr id="29" name="Google Shape;29;p26"/>
          <p:cNvPicPr preferRelativeResize="0"/>
          <p:nvPr/>
        </p:nvPicPr>
        <p:blipFill rotWithShape="1">
          <a:blip r:embed="rId3">
            <a:alphaModFix/>
          </a:blip>
          <a:srcRect/>
          <a:stretch/>
        </p:blipFill>
        <p:spPr>
          <a:xfrm>
            <a:off x="7091129" y="1174746"/>
            <a:ext cx="1913975" cy="771764"/>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hite_Walkin">
  <p:cSld name="white_Walkin">
    <p:bg>
      <p:bgPr>
        <a:solidFill>
          <a:schemeClr val="lt1"/>
        </a:solidFill>
        <a:effectLst/>
      </p:bgPr>
    </p:bg>
    <p:spTree>
      <p:nvGrpSpPr>
        <p:cNvPr id="1" name="Shape 30"/>
        <p:cNvGrpSpPr/>
        <p:nvPr/>
      </p:nvGrpSpPr>
      <p:grpSpPr>
        <a:xfrm>
          <a:off x="0" y="0"/>
          <a:ext cx="0" cy="0"/>
          <a:chOff x="0" y="0"/>
          <a:chExt cx="0" cy="0"/>
        </a:xfrm>
      </p:grpSpPr>
      <p:pic>
        <p:nvPicPr>
          <p:cNvPr id="31" name="Google Shape;31;p27"/>
          <p:cNvPicPr preferRelativeResize="0"/>
          <p:nvPr/>
        </p:nvPicPr>
        <p:blipFill rotWithShape="1">
          <a:blip r:embed="rId2">
            <a:alphaModFix/>
          </a:blip>
          <a:srcRect/>
          <a:stretch/>
        </p:blipFill>
        <p:spPr>
          <a:xfrm>
            <a:off x="0" y="-528638"/>
            <a:ext cx="12187111" cy="7915275"/>
          </a:xfrm>
          <a:prstGeom prst="rect">
            <a:avLst/>
          </a:prstGeom>
          <a:noFill/>
          <a:ln>
            <a:noFill/>
          </a:ln>
        </p:spPr>
      </p:pic>
      <p:pic>
        <p:nvPicPr>
          <p:cNvPr id="32" name="Google Shape;32;p27"/>
          <p:cNvPicPr preferRelativeResize="0"/>
          <p:nvPr/>
        </p:nvPicPr>
        <p:blipFill rotWithShape="1">
          <a:blip r:embed="rId3">
            <a:alphaModFix/>
          </a:blip>
          <a:srcRect/>
          <a:stretch/>
        </p:blipFill>
        <p:spPr>
          <a:xfrm>
            <a:off x="7091129" y="1277520"/>
            <a:ext cx="1913975" cy="566217"/>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alkin 2">
  <p:cSld name="Walkin 2 2">
    <p:spTree>
      <p:nvGrpSpPr>
        <p:cNvPr id="1" name="Shape 33"/>
        <p:cNvGrpSpPr/>
        <p:nvPr/>
      </p:nvGrpSpPr>
      <p:grpSpPr>
        <a:xfrm>
          <a:off x="0" y="0"/>
          <a:ext cx="0" cy="0"/>
          <a:chOff x="0" y="0"/>
          <a:chExt cx="0" cy="0"/>
        </a:xfrm>
      </p:grpSpPr>
      <p:sp>
        <p:nvSpPr>
          <p:cNvPr id="34" name="Google Shape;34;p28"/>
          <p:cNvSpPr/>
          <p:nvPr/>
        </p:nvSpPr>
        <p:spPr>
          <a:xfrm>
            <a:off x="0" y="0"/>
            <a:ext cx="12192000" cy="68580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35" name="Google Shape;35;p28"/>
          <p:cNvPicPr preferRelativeResize="0"/>
          <p:nvPr/>
        </p:nvPicPr>
        <p:blipFill rotWithShape="1">
          <a:blip r:embed="rId2">
            <a:alphaModFix/>
          </a:blip>
          <a:srcRect/>
          <a:stretch/>
        </p:blipFill>
        <p:spPr>
          <a:xfrm>
            <a:off x="-1" y="-530226"/>
            <a:ext cx="12187111" cy="7915275"/>
          </a:xfrm>
          <a:prstGeom prst="rect">
            <a:avLst/>
          </a:prstGeom>
          <a:noFill/>
          <a:ln>
            <a:noFill/>
          </a:ln>
        </p:spPr>
      </p:pic>
      <p:sp>
        <p:nvSpPr>
          <p:cNvPr id="36" name="Google Shape;36;p28"/>
          <p:cNvSpPr/>
          <p:nvPr/>
        </p:nvSpPr>
        <p:spPr>
          <a:xfrm>
            <a:off x="4001229" y="2780245"/>
            <a:ext cx="4184650" cy="1294332"/>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37" name="Google Shape;37;p28"/>
          <p:cNvPicPr preferRelativeResize="0"/>
          <p:nvPr/>
        </p:nvPicPr>
        <p:blipFill rotWithShape="1">
          <a:blip r:embed="rId3">
            <a:alphaModFix/>
          </a:blip>
          <a:srcRect/>
          <a:stretch/>
        </p:blipFill>
        <p:spPr>
          <a:xfrm>
            <a:off x="4132159" y="2637316"/>
            <a:ext cx="3900669" cy="1572850"/>
          </a:xfrm>
          <a:prstGeom prst="rect">
            <a:avLst/>
          </a:prstGeom>
          <a:noFill/>
          <a:ln>
            <a:noFill/>
          </a:ln>
        </p:spPr>
      </p:pic>
      <p:pic>
        <p:nvPicPr>
          <p:cNvPr id="38" name="Google Shape;38;p28" descr="Microsoft logo, gray text version"/>
          <p:cNvPicPr preferRelativeResize="0"/>
          <p:nvPr/>
        </p:nvPicPr>
        <p:blipFill rotWithShape="1">
          <a:blip r:embed="rId4">
            <a:alphaModFix/>
          </a:blip>
          <a:srcRect/>
          <a:stretch/>
        </p:blipFill>
        <p:spPr>
          <a:xfrm>
            <a:off x="293688" y="6269038"/>
            <a:ext cx="1366440" cy="292608"/>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alkin 4">
  <p:cSld name="Walkin 4">
    <p:bg>
      <p:bgPr>
        <a:solidFill>
          <a:schemeClr val="lt1"/>
        </a:solidFill>
        <a:effectLst/>
      </p:bgPr>
    </p:bg>
    <p:spTree>
      <p:nvGrpSpPr>
        <p:cNvPr id="1" name="Shape 39"/>
        <p:cNvGrpSpPr/>
        <p:nvPr/>
      </p:nvGrpSpPr>
      <p:grpSpPr>
        <a:xfrm>
          <a:off x="0" y="0"/>
          <a:ext cx="0" cy="0"/>
          <a:chOff x="0" y="0"/>
          <a:chExt cx="0" cy="0"/>
        </a:xfrm>
      </p:grpSpPr>
      <p:sp>
        <p:nvSpPr>
          <p:cNvPr id="40" name="Google Shape;40;p29"/>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sz="36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9"/>
          <p:cNvSpPr txBox="1">
            <a:spLocks noGrp="1"/>
          </p:cNvSpPr>
          <p:nvPr>
            <p:ph type="body" idx="1"/>
          </p:nvPr>
        </p:nvSpPr>
        <p:spPr>
          <a:xfrm>
            <a:off x="584200" y="3962400"/>
            <a:ext cx="914400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42" name="Google Shape;42;p29" descr="Microsoft logo, gray text version"/>
          <p:cNvPicPr preferRelativeResize="0"/>
          <p:nvPr/>
        </p:nvPicPr>
        <p:blipFill rotWithShape="1">
          <a:blip r:embed="rId2">
            <a:alphaModFix/>
          </a:blip>
          <a:srcRect/>
          <a:stretch/>
        </p:blipFill>
        <p:spPr>
          <a:xfrm>
            <a:off x="300662" y="6194144"/>
            <a:ext cx="1366440" cy="292608"/>
          </a:xfrm>
          <a:prstGeom prst="rect">
            <a:avLst/>
          </a:prstGeom>
          <a:noFill/>
          <a:ln>
            <a:noFill/>
          </a:ln>
        </p:spPr>
      </p:pic>
      <p:pic>
        <p:nvPicPr>
          <p:cNvPr id="43" name="Google Shape;43;p29"/>
          <p:cNvPicPr preferRelativeResize="0"/>
          <p:nvPr/>
        </p:nvPicPr>
        <p:blipFill rotWithShape="1">
          <a:blip r:embed="rId3">
            <a:alphaModFix/>
          </a:blip>
          <a:srcRect/>
          <a:stretch/>
        </p:blipFill>
        <p:spPr>
          <a:xfrm>
            <a:off x="8906667" y="134662"/>
            <a:ext cx="3285333" cy="908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44"/>
        <p:cNvGrpSpPr/>
        <p:nvPr/>
      </p:nvGrpSpPr>
      <p:grpSpPr>
        <a:xfrm>
          <a:off x="0" y="0"/>
          <a:ext cx="0" cy="0"/>
          <a:chOff x="0" y="0"/>
          <a:chExt cx="0" cy="0"/>
        </a:xfrm>
      </p:grpSpPr>
      <p:sp>
        <p:nvSpPr>
          <p:cNvPr id="45" name="Google Shape;45;p3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0"/>
          <p:cNvSpPr txBox="1">
            <a:spLocks noGrp="1"/>
          </p:cNvSpPr>
          <p:nvPr>
            <p:ph type="body" idx="1"/>
          </p:nvPr>
        </p:nvSpPr>
        <p:spPr>
          <a:xfrm>
            <a:off x="584200" y="1435497"/>
            <a:ext cx="11018520" cy="1920526"/>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lt1"/>
              </a:buClr>
              <a:buSzPts val="2520"/>
              <a:buChar char="·"/>
              <a:defRPr/>
            </a:lvl1pPr>
            <a:lvl2pPr marL="914400" lvl="1" indent="-342900" algn="l">
              <a:lnSpc>
                <a:spcPct val="100000"/>
              </a:lnSpc>
              <a:spcBef>
                <a:spcPts val="600"/>
              </a:spcBef>
              <a:spcAft>
                <a:spcPts val="0"/>
              </a:spcAft>
              <a:buClr>
                <a:schemeClr val="lt1"/>
              </a:buClr>
              <a:buSzPts val="1800"/>
              <a:buChar char="·"/>
              <a:defRPr/>
            </a:lvl2pPr>
            <a:lvl3pPr marL="1371600" lvl="2" indent="-320039" algn="l">
              <a:lnSpc>
                <a:spcPct val="100000"/>
              </a:lnSpc>
              <a:spcBef>
                <a:spcPts val="600"/>
              </a:spcBef>
              <a:spcAft>
                <a:spcPts val="0"/>
              </a:spcAft>
              <a:buClr>
                <a:schemeClr val="lt1"/>
              </a:buClr>
              <a:buSzPts val="1440"/>
              <a:buChar char="·"/>
              <a:defRPr/>
            </a:lvl3pPr>
            <a:lvl4pPr marL="1828800" lvl="3" indent="-308610" algn="l">
              <a:lnSpc>
                <a:spcPct val="100000"/>
              </a:lnSpc>
              <a:spcBef>
                <a:spcPts val="600"/>
              </a:spcBef>
              <a:spcAft>
                <a:spcPts val="0"/>
              </a:spcAft>
              <a:buClr>
                <a:schemeClr val="lt1"/>
              </a:buClr>
              <a:buSzPts val="1260"/>
              <a:buChar char="·"/>
              <a:defRPr/>
            </a:lvl4pPr>
            <a:lvl5pPr marL="2286000" lvl="4" indent="-308610" algn="l">
              <a:lnSpc>
                <a:spcPct val="100000"/>
              </a:lnSpc>
              <a:spcBef>
                <a:spcPts val="600"/>
              </a:spcBef>
              <a:spcAft>
                <a:spcPts val="0"/>
              </a:spcAft>
              <a:buClr>
                <a:schemeClr val="lt1"/>
              </a:buClr>
              <a:buSzPts val="1260"/>
              <a:buChar char="·"/>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47" name="Google Shape;47;p30"/>
          <p:cNvPicPr preferRelativeResize="0"/>
          <p:nvPr/>
        </p:nvPicPr>
        <p:blipFill rotWithShape="1">
          <a:blip r:embed="rId2">
            <a:alphaModFix/>
          </a:blip>
          <a:srcRect l="-1550" t="7043" r="1547" b="73024"/>
          <a:stretch/>
        </p:blipFill>
        <p:spPr>
          <a:xfrm>
            <a:off x="4889" y="5230429"/>
            <a:ext cx="12187111" cy="1577876"/>
          </a:xfrm>
          <a:prstGeom prst="rect">
            <a:avLst/>
          </a:prstGeom>
          <a:noFill/>
          <a:ln>
            <a:noFill/>
          </a:ln>
        </p:spPr>
      </p:pic>
      <p:pic>
        <p:nvPicPr>
          <p:cNvPr id="48" name="Google Shape;48;p30"/>
          <p:cNvPicPr preferRelativeResize="0"/>
          <p:nvPr/>
        </p:nvPicPr>
        <p:blipFill rotWithShape="1">
          <a:blip r:embed="rId3">
            <a:alphaModFix/>
          </a:blip>
          <a:srcRect/>
          <a:stretch/>
        </p:blipFill>
        <p:spPr>
          <a:xfrm>
            <a:off x="10505661" y="6019367"/>
            <a:ext cx="1582331" cy="638037"/>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body" idx="1"/>
          </p:nvPr>
        </p:nvSpPr>
        <p:spPr>
          <a:xfrm>
            <a:off x="585216" y="3977319"/>
            <a:ext cx="914400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800"/>
              <a:buFont typeface="Arial"/>
              <a:buNone/>
              <a:defRPr sz="20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pic>
        <p:nvPicPr>
          <p:cNvPr id="52" name="Google Shape;52;p21"/>
          <p:cNvPicPr preferRelativeResize="0"/>
          <p:nvPr/>
        </p:nvPicPr>
        <p:blipFill rotWithShape="1">
          <a:blip r:embed="rId2">
            <a:alphaModFix/>
          </a:blip>
          <a:srcRect t="40236" b="45325"/>
          <a:stretch/>
        </p:blipFill>
        <p:spPr>
          <a:xfrm>
            <a:off x="4889" y="987623"/>
            <a:ext cx="12187111" cy="1143000"/>
          </a:xfrm>
          <a:prstGeom prst="rect">
            <a:avLst/>
          </a:prstGeom>
          <a:noFill/>
          <a:ln>
            <a:noFill/>
          </a:ln>
        </p:spPr>
      </p:pic>
      <p:pic>
        <p:nvPicPr>
          <p:cNvPr id="53" name="Google Shape;53;p21"/>
          <p:cNvPicPr preferRelativeResize="0"/>
          <p:nvPr/>
        </p:nvPicPr>
        <p:blipFill rotWithShape="1">
          <a:blip r:embed="rId3">
            <a:alphaModFix/>
          </a:blip>
          <a:srcRect/>
          <a:stretch/>
        </p:blipFill>
        <p:spPr>
          <a:xfrm>
            <a:off x="10505661" y="6019367"/>
            <a:ext cx="1582331" cy="6380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lt1"/>
              </a:buClr>
              <a:buSzPts val="3600"/>
              <a:buFont typeface="Quattrocento Sans"/>
              <a:buNone/>
              <a:defRPr sz="3600" b="0"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lt1"/>
              </a:buClr>
              <a:buSzPts val="2520"/>
              <a:buFont typeface="Noto Sans Symbols"/>
              <a:buChar char="·"/>
              <a:defRPr sz="2800" b="0" i="0" u="none" strike="noStrike" cap="none">
                <a:solidFill>
                  <a:schemeClr val="lt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lt1"/>
              </a:buClr>
              <a:buSzPts val="1440"/>
              <a:buFont typeface="Noto Sans Symbols"/>
              <a:buChar char="·"/>
              <a:defRPr sz="1600" b="0" i="0" u="none" strike="noStrike" cap="none">
                <a:solidFill>
                  <a:schemeClr val="lt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zure/azureml-examples/tree/main/cli/foundation-models/system/inference/video-multi-object-tracking" TargetMode="External"/><Relationship Id="rId3" Type="http://schemas.openxmlformats.org/officeDocument/2006/relationships/hyperlink" Target="https://neurotorium.org/slidedeck/schizophrenia-epidemiology-and-burden/" TargetMode="External"/><Relationship Id="rId7" Type="http://schemas.openxmlformats.org/officeDocument/2006/relationships/hyperlink" Target="https://github.com/Azure/azureml-examples/tree/main/sdk/python/generative-ai/promptflo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Azure/azureml-examples/tree/main/sdk/python/generative-ai/rag/notebooks" TargetMode="External"/><Relationship Id="rId5" Type="http://schemas.openxmlformats.org/officeDocument/2006/relationships/hyperlink" Target="https://go.microsoft.com/fwlink/p/?linkid=2235870" TargetMode="External"/><Relationship Id="rId4" Type="http://schemas.openxmlformats.org/officeDocument/2006/relationships/hyperlink" Target="https://github.com/Azure/azureml-examples/blob/main/sdk/python/foundation-models/system/inference/text-classification/entailment-contradiction-batch.ipynb"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jp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1.png"/><Relationship Id="rId3" Type="http://schemas.openxmlformats.org/officeDocument/2006/relationships/image" Target="../media/image26.jp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0.jp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idx="4294967295"/>
          </p:nvPr>
        </p:nvSpPr>
        <p:spPr>
          <a:xfrm>
            <a:off x="139479" y="2290516"/>
            <a:ext cx="11695200" cy="35702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3600"/>
              <a:buFont typeface="Quattrocento Sans"/>
              <a:buNone/>
            </a:pPr>
            <a:r>
              <a:rPr lang="en-US" b="0" i="0" u="none" strike="noStrike" dirty="0">
                <a:solidFill>
                  <a:srgbClr val="202124"/>
                </a:solidFill>
                <a:effectLst/>
                <a:highlight>
                  <a:srgbClr val="FFFFFF"/>
                </a:highlight>
                <a:latin typeface="docs-Google Sans"/>
              </a:rPr>
              <a:t>Gemini API Developer Competition app </a:t>
            </a:r>
            <a:br>
              <a:rPr lang="en-US" b="0" i="0" u="none" strike="noStrike" dirty="0">
                <a:solidFill>
                  <a:srgbClr val="202124"/>
                </a:solidFill>
                <a:effectLst/>
                <a:highlight>
                  <a:srgbClr val="FFFFFF"/>
                </a:highlight>
                <a:latin typeface="docs-Google Sans"/>
              </a:rPr>
            </a:br>
            <a:br>
              <a:rPr lang="en-US" b="0" i="0" u="none" strike="noStrike" dirty="0">
                <a:solidFill>
                  <a:srgbClr val="202124"/>
                </a:solidFill>
                <a:effectLst/>
                <a:highlight>
                  <a:srgbClr val="FFFFFF"/>
                </a:highlight>
                <a:latin typeface="docs-Google Sans"/>
              </a:rPr>
            </a:br>
            <a:r>
              <a:rPr lang="en-US" sz="2000" b="1" i="0" u="none" strike="noStrike" cap="none" dirty="0">
                <a:solidFill>
                  <a:schemeClr val="dk1"/>
                </a:solidFill>
                <a:latin typeface="Quattrocento Sans"/>
                <a:ea typeface="Quattrocento Sans"/>
                <a:cs typeface="Quattrocento Sans"/>
                <a:sym typeface="Quattrocento Sans"/>
              </a:rPr>
              <a:t>Developer name: </a:t>
            </a:r>
            <a:r>
              <a:rPr lang="en-US" sz="2000" b="1" dirty="0" err="1">
                <a:solidFill>
                  <a:srgbClr val="0178D4"/>
                </a:solidFill>
              </a:rPr>
              <a:t>Srijon</a:t>
            </a:r>
            <a:r>
              <a:rPr lang="en-US" sz="2000" b="1" dirty="0">
                <a:solidFill>
                  <a:srgbClr val="0178D4"/>
                </a:solidFill>
              </a:rPr>
              <a:t> Mandal </a:t>
            </a:r>
            <a:br>
              <a:rPr lang="en-US" sz="2000" b="1" dirty="0">
                <a:solidFill>
                  <a:srgbClr val="0178D4"/>
                </a:solidFill>
              </a:rPr>
            </a:br>
            <a:r>
              <a:rPr lang="en-US" sz="2000" b="1" i="0" u="none" strike="noStrike" cap="none" dirty="0">
                <a:solidFill>
                  <a:schemeClr val="dk1"/>
                </a:solidFill>
                <a:latin typeface="Quattrocento Sans"/>
                <a:ea typeface="Quattrocento Sans"/>
                <a:cs typeface="Quattrocento Sans"/>
                <a:sym typeface="Quattrocento Sans"/>
              </a:rPr>
              <a:t>School: </a:t>
            </a:r>
            <a:r>
              <a:rPr lang="en-US" sz="2000" b="1" dirty="0">
                <a:solidFill>
                  <a:srgbClr val="0178D4"/>
                </a:solidFill>
              </a:rPr>
              <a:t>Amador Valley High School, Pleasanton, CA</a:t>
            </a:r>
            <a:endParaRPr lang="en-US" sz="2000" b="0" i="0" u="none" strike="noStrike" cap="none" dirty="0">
              <a:solidFill>
                <a:srgbClr val="0178D4"/>
              </a:solidFill>
              <a:latin typeface="Quattrocento Sans"/>
              <a:ea typeface="Quattrocento Sans"/>
              <a:cs typeface="Quattrocento Sans"/>
              <a:sym typeface="Quattrocento Sans"/>
            </a:endParaRPr>
          </a:p>
          <a:p>
            <a:pPr marL="0" marR="0" lvl="0" indent="0" algn="l" rtl="0">
              <a:lnSpc>
                <a:spcPct val="150000"/>
              </a:lnSpc>
              <a:spcBef>
                <a:spcPts val="0"/>
              </a:spcBef>
              <a:spcAft>
                <a:spcPts val="0"/>
              </a:spcAft>
              <a:buClr>
                <a:schemeClr val="dk1"/>
              </a:buClr>
              <a:buSzPts val="2000"/>
              <a:buFont typeface="Quattrocento Sans"/>
              <a:buNone/>
            </a:pPr>
            <a:r>
              <a:rPr lang="en-US" sz="2000" b="1" i="0" u="none" strike="noStrike" cap="none" dirty="0">
                <a:solidFill>
                  <a:schemeClr val="dk1"/>
                </a:solidFill>
                <a:latin typeface="Quattrocento Sans"/>
                <a:ea typeface="Quattrocento Sans"/>
                <a:cs typeface="Quattrocento Sans"/>
                <a:sym typeface="Quattrocento Sans"/>
              </a:rPr>
              <a:t>Overview: </a:t>
            </a:r>
            <a:r>
              <a:rPr lang="en-US" sz="2000" b="1" dirty="0">
                <a:solidFill>
                  <a:schemeClr val="accent2"/>
                </a:solidFill>
              </a:rPr>
              <a:t>A Gen-AI powered App that leverages multimodal Google Gemini API to assist medical professionals in diagnosing and monitoring autistic patients. </a:t>
            </a:r>
            <a:endParaRPr sz="2000" b="0" i="0" u="none" strike="noStrike" cap="none" dirty="0">
              <a:solidFill>
                <a:schemeClr val="accent2"/>
              </a:solidFill>
              <a:latin typeface="Quattrocento Sans"/>
              <a:ea typeface="Quattrocento Sans"/>
              <a:cs typeface="Quattrocento Sans"/>
              <a:sym typeface="Quattrocento Sans"/>
            </a:endParaRPr>
          </a:p>
          <a:p>
            <a:pPr marL="0" marR="0" lvl="0" indent="0" algn="l" rtl="0">
              <a:lnSpc>
                <a:spcPct val="150000"/>
              </a:lnSpc>
              <a:spcBef>
                <a:spcPts val="0"/>
              </a:spcBef>
              <a:spcAft>
                <a:spcPts val="0"/>
              </a:spcAft>
              <a:buClr>
                <a:schemeClr val="dk1"/>
              </a:buClr>
              <a:buSzPts val="2000"/>
              <a:buFont typeface="Quattrocento Sans"/>
              <a:buNone/>
            </a:pPr>
            <a:r>
              <a:rPr lang="en-US" sz="2000" b="1" i="0" u="none" strike="noStrike" cap="none" dirty="0" err="1">
                <a:solidFill>
                  <a:schemeClr val="dk1"/>
                </a:solidFill>
                <a:latin typeface="Quattrocento Sans"/>
                <a:ea typeface="Quattrocento Sans"/>
                <a:cs typeface="Quattrocento Sans"/>
                <a:sym typeface="Quattrocento Sans"/>
              </a:rPr>
              <a:t>Github</a:t>
            </a:r>
            <a:r>
              <a:rPr lang="en-US" sz="2000" b="1" i="0" u="none" strike="noStrike" cap="none" dirty="0">
                <a:solidFill>
                  <a:schemeClr val="dk1"/>
                </a:solidFill>
                <a:latin typeface="Quattrocento Sans"/>
                <a:ea typeface="Quattrocento Sans"/>
                <a:cs typeface="Quattrocento Sans"/>
                <a:sym typeface="Quattrocento Sans"/>
              </a:rPr>
              <a:t> Code link: </a:t>
            </a:r>
            <a:br>
              <a:rPr lang="en-US" sz="2000" b="1" i="0" u="none" strike="noStrike" cap="none" dirty="0">
                <a:solidFill>
                  <a:schemeClr val="dk1"/>
                </a:solidFill>
                <a:latin typeface="Quattrocento Sans"/>
                <a:ea typeface="Quattrocento Sans"/>
                <a:cs typeface="Quattrocento Sans"/>
                <a:sym typeface="Quattrocento Sans"/>
              </a:rPr>
            </a:br>
            <a:r>
              <a:rPr lang="en-US" sz="2000" b="1" i="0" u="none" strike="noStrike" cap="none" dirty="0">
                <a:solidFill>
                  <a:schemeClr val="dk1"/>
                </a:solidFill>
                <a:latin typeface="Quattrocento Sans"/>
                <a:ea typeface="Quattrocento Sans"/>
                <a:cs typeface="Quattrocento Sans"/>
                <a:sym typeface="Quattrocento Sans"/>
              </a:rPr>
              <a:t>video link: </a:t>
            </a:r>
            <a:endParaRPr sz="1600" b="1" dirty="0">
              <a:solidFill>
                <a:schemeClr val="accent2"/>
              </a:solidFill>
            </a:endParaRPr>
          </a:p>
        </p:txBody>
      </p:sp>
      <p:pic>
        <p:nvPicPr>
          <p:cNvPr id="1026" name="Picture 2" descr="google cloud platform logo&quot; Icon - Download for free – Iconduck">
            <a:extLst>
              <a:ext uri="{FF2B5EF4-FFF2-40B4-BE49-F238E27FC236}">
                <a16:creationId xmlns:a16="http://schemas.microsoft.com/office/drawing/2014/main" id="{8EF7B195-FF3F-0F44-B3EC-89C00B363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79" y="124317"/>
            <a:ext cx="967097" cy="861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7003461d2e_0_20"/>
          <p:cNvSpPr txBox="1">
            <a:spLocks noGrp="1"/>
          </p:cNvSpPr>
          <p:nvPr>
            <p:ph type="title"/>
          </p:nvPr>
        </p:nvSpPr>
        <p:spPr>
          <a:xfrm>
            <a:off x="588263" y="457200"/>
            <a:ext cx="1101840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a:t>Sources</a:t>
            </a:r>
            <a:endParaRPr/>
          </a:p>
        </p:txBody>
      </p:sp>
      <p:sp>
        <p:nvSpPr>
          <p:cNvPr id="353" name="Google Shape;353;g27003461d2e_0_20"/>
          <p:cNvSpPr txBox="1"/>
          <p:nvPr/>
        </p:nvSpPr>
        <p:spPr>
          <a:xfrm>
            <a:off x="539663" y="1498305"/>
            <a:ext cx="11067000" cy="33239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200" b="1" i="0" u="none" strike="noStrike" cap="none" dirty="0">
                <a:solidFill>
                  <a:srgbClr val="1F2328"/>
                </a:solidFill>
                <a:highlight>
                  <a:srgbClr val="FFFFFF"/>
                </a:highlight>
                <a:latin typeface="Arial"/>
                <a:ea typeface="Arial"/>
                <a:cs typeface="Arial"/>
                <a:sym typeface="Arial"/>
              </a:rPr>
              <a:t>Schizophrenia Statistics</a:t>
            </a:r>
            <a:r>
              <a:rPr lang="en-US" sz="1200" b="0" i="0" u="none" strike="noStrike" cap="none" dirty="0">
                <a:solidFill>
                  <a:srgbClr val="000000"/>
                </a:solidFill>
                <a:latin typeface="Arial"/>
                <a:ea typeface="Arial"/>
                <a:cs typeface="Arial"/>
                <a:sym typeface="Arial"/>
              </a:rPr>
              <a:t>: </a:t>
            </a:r>
            <a:r>
              <a:rPr lang="en-US" sz="1200" b="0" i="0" u="sng" strike="noStrike" cap="none" dirty="0">
                <a:solidFill>
                  <a:srgbClr val="0097A7"/>
                </a:solidFill>
                <a:latin typeface="Arial"/>
                <a:ea typeface="Arial"/>
                <a:cs typeface="Arial"/>
                <a:sym typeface="Arial"/>
                <a:hlinkClick r:id="rId3">
                  <a:extLst>
                    <a:ext uri="{A12FA001-AC4F-418D-AE19-62706E023703}">
                      <ahyp:hlinkClr xmlns:ahyp="http://schemas.microsoft.com/office/drawing/2018/hyperlinkcolor" val="tx"/>
                    </a:ext>
                  </a:extLst>
                </a:hlinkClick>
              </a:rPr>
              <a:t>https://neurotorium.org/slidedeck/schizophrenia-epidemiology-and-burden/</a:t>
            </a:r>
            <a:endParaRPr sz="1200" b="0" i="0" u="sng" strike="noStrike" cap="none" dirty="0">
              <a:solidFill>
                <a:srgbClr val="0097A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200" b="1" i="0" u="sng" strike="noStrike" cap="none" dirty="0">
              <a:solidFill>
                <a:srgbClr val="0097A7"/>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dirty="0">
                <a:solidFill>
                  <a:srgbClr val="1F2328"/>
                </a:solidFill>
                <a:highlight>
                  <a:srgbClr val="FFFFFF"/>
                </a:highlight>
                <a:latin typeface="Arial"/>
                <a:ea typeface="Arial"/>
                <a:cs typeface="Arial"/>
                <a:sym typeface="Arial"/>
              </a:rPr>
              <a:t>Text Classification using Azure AI: </a:t>
            </a:r>
            <a:r>
              <a:rPr lang="en-US" sz="1200" b="0" i="0" u="sng" strike="noStrike" cap="none" dirty="0">
                <a:solidFill>
                  <a:schemeClr val="hlink"/>
                </a:solidFill>
                <a:highlight>
                  <a:srgbClr val="FFFFFF"/>
                </a:highlight>
                <a:latin typeface="Arial"/>
                <a:ea typeface="Arial"/>
                <a:cs typeface="Arial"/>
                <a:sym typeface="Arial"/>
                <a:hlinkClick r:id="rId4"/>
              </a:rPr>
              <a:t>https://github.com/Azure/azureml-examples/blob/main/sdk/python/foundation-models/system/inference/text-classification/entailment-contradiction-batch.ipynb</a:t>
            </a:r>
            <a:endParaRPr sz="1200" b="0" i="0" u="none" strike="noStrike" cap="none" dirty="0">
              <a:solidFill>
                <a:srgbClr val="0D0D0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200" b="1" i="0" u="none" strike="noStrike" cap="none" dirty="0">
              <a:solidFill>
                <a:srgbClr val="1F2328"/>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200" b="1" i="0" u="none" strike="noStrike" cap="none" dirty="0">
              <a:solidFill>
                <a:srgbClr val="1F2328"/>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200" b="1" i="0" u="none" strike="noStrike" cap="none" dirty="0">
                <a:solidFill>
                  <a:srgbClr val="1F2328"/>
                </a:solidFill>
                <a:highlight>
                  <a:srgbClr val="FFFFFF"/>
                </a:highlight>
                <a:latin typeface="Arial"/>
                <a:ea typeface="Arial"/>
                <a:cs typeface="Arial"/>
                <a:sym typeface="Arial"/>
              </a:rPr>
              <a:t>Ethical AI </a:t>
            </a:r>
            <a:r>
              <a:rPr lang="en-US" sz="1200" b="0" i="0" u="sng" strike="noStrike" cap="none" dirty="0">
                <a:solidFill>
                  <a:schemeClr val="hlink"/>
                </a:solidFill>
                <a:highlight>
                  <a:srgbClr val="FFFFFF"/>
                </a:highlight>
                <a:latin typeface="Arial"/>
                <a:ea typeface="Arial"/>
                <a:cs typeface="Arial"/>
                <a:sym typeface="Arial"/>
                <a:hlinkClick r:id="rId5"/>
              </a:rPr>
              <a:t>https://go.microsoft.com/fwlink/p/?linkid=2235870</a:t>
            </a:r>
            <a:endParaRPr sz="1200" b="0" i="0" u="sng" strike="noStrike" cap="none" dirty="0">
              <a:solidFill>
                <a:schemeClr val="hlink"/>
              </a:solidFill>
              <a:highlight>
                <a:srgbClr val="FFFFFF"/>
              </a:highlight>
              <a:latin typeface="Arial"/>
              <a:ea typeface="Arial"/>
              <a:cs typeface="Arial"/>
              <a:sym typeface="Arial"/>
            </a:endParaRPr>
          </a:p>
          <a:p>
            <a:pPr marL="0" marR="0" lvl="0" indent="0" algn="l" rtl="0">
              <a:lnSpc>
                <a:spcPct val="125000"/>
              </a:lnSpc>
              <a:spcBef>
                <a:spcPts val="1800"/>
              </a:spcBef>
              <a:spcAft>
                <a:spcPts val="0"/>
              </a:spcAft>
              <a:buClr>
                <a:srgbClr val="000000"/>
              </a:buClr>
              <a:buSzPts val="1000"/>
              <a:buFont typeface="Arial"/>
              <a:buNone/>
            </a:pPr>
            <a:r>
              <a:rPr lang="en-US" sz="1200" b="1" i="0" u="none" strike="noStrike" cap="none" dirty="0">
                <a:solidFill>
                  <a:srgbClr val="1F2328"/>
                </a:solidFill>
                <a:highlight>
                  <a:srgbClr val="FFFFFF"/>
                </a:highlight>
                <a:latin typeface="Arial"/>
                <a:ea typeface="Arial"/>
                <a:cs typeface="Arial"/>
                <a:sym typeface="Arial"/>
              </a:rPr>
              <a:t>Implement RAG </a:t>
            </a:r>
            <a:r>
              <a:rPr lang="en-US" sz="1200" b="0" i="0" u="sng" strike="noStrike" cap="none" dirty="0">
                <a:solidFill>
                  <a:schemeClr val="hlink"/>
                </a:solidFill>
                <a:highlight>
                  <a:srgbClr val="FFFFFF"/>
                </a:highlight>
                <a:latin typeface="Arial"/>
                <a:ea typeface="Arial"/>
                <a:cs typeface="Arial"/>
                <a:sym typeface="Arial"/>
                <a:hlinkClick r:id="rId6"/>
              </a:rPr>
              <a:t>https://github.com/Azure/azureml-examples/tree/main/sdk/python/generative-ai/rag/notebooks</a:t>
            </a:r>
            <a:endParaRPr sz="1200" b="0" i="0" u="sng" strike="noStrike" cap="none" dirty="0">
              <a:solidFill>
                <a:schemeClr val="hlink"/>
              </a:solidFill>
              <a:highlight>
                <a:srgbClr val="FFFFFF"/>
              </a:highlight>
              <a:latin typeface="Arial"/>
              <a:ea typeface="Arial"/>
              <a:cs typeface="Arial"/>
              <a:sym typeface="Arial"/>
            </a:endParaRPr>
          </a:p>
          <a:p>
            <a:pPr marL="0" marR="0" lvl="0" indent="0" algn="l" rtl="0">
              <a:lnSpc>
                <a:spcPct val="125000"/>
              </a:lnSpc>
              <a:spcBef>
                <a:spcPts val="1800"/>
              </a:spcBef>
              <a:spcAft>
                <a:spcPts val="0"/>
              </a:spcAft>
              <a:buClr>
                <a:srgbClr val="000000"/>
              </a:buClr>
              <a:buSzPts val="1000"/>
              <a:buFont typeface="Arial"/>
              <a:buNone/>
            </a:pPr>
            <a:r>
              <a:rPr lang="en-US" sz="1200" b="1" i="0" u="none" strike="noStrike" cap="none" dirty="0">
                <a:solidFill>
                  <a:srgbClr val="1F2328"/>
                </a:solidFill>
                <a:highlight>
                  <a:srgbClr val="FFFFFF"/>
                </a:highlight>
                <a:latin typeface="Arial"/>
                <a:ea typeface="Arial"/>
                <a:cs typeface="Arial"/>
                <a:sym typeface="Arial"/>
              </a:rPr>
              <a:t>Prompt Flow </a:t>
            </a:r>
            <a:r>
              <a:rPr lang="en-US" sz="1200" b="0" i="0" u="sng" strike="noStrike" cap="none" dirty="0">
                <a:solidFill>
                  <a:schemeClr val="hlink"/>
                </a:solidFill>
                <a:highlight>
                  <a:srgbClr val="FFFFFF"/>
                </a:highlight>
                <a:latin typeface="Arial"/>
                <a:ea typeface="Arial"/>
                <a:cs typeface="Arial"/>
                <a:sym typeface="Arial"/>
                <a:hlinkClick r:id="rId7"/>
              </a:rPr>
              <a:t>https://github.com/Azure/azureml-examples/tree/main/sdk/python/generative-ai/promptflow</a:t>
            </a:r>
            <a:endParaRPr sz="1200" b="0" i="0" u="sng" strike="noStrike" cap="none" dirty="0">
              <a:solidFill>
                <a:schemeClr val="hlink"/>
              </a:solidFill>
              <a:highlight>
                <a:srgbClr val="FFFFFF"/>
              </a:highlight>
              <a:latin typeface="Arial"/>
              <a:ea typeface="Arial"/>
              <a:cs typeface="Arial"/>
              <a:sym typeface="Arial"/>
            </a:endParaRPr>
          </a:p>
          <a:p>
            <a:pPr marL="0" marR="0" lvl="0" indent="0" algn="l" rtl="0">
              <a:lnSpc>
                <a:spcPct val="125000"/>
              </a:lnSpc>
              <a:spcBef>
                <a:spcPts val="1800"/>
              </a:spcBef>
              <a:spcAft>
                <a:spcPts val="0"/>
              </a:spcAft>
              <a:buClr>
                <a:srgbClr val="000000"/>
              </a:buClr>
              <a:buSzPts val="1000"/>
              <a:buFont typeface="Arial"/>
              <a:buNone/>
            </a:pPr>
            <a:r>
              <a:rPr lang="en-US" sz="1200" b="1" i="0" u="none" strike="noStrike" cap="none" dirty="0">
                <a:solidFill>
                  <a:srgbClr val="1F2328"/>
                </a:solidFill>
                <a:highlight>
                  <a:srgbClr val="FFFFFF"/>
                </a:highlight>
                <a:latin typeface="Arial"/>
                <a:ea typeface="Arial"/>
                <a:cs typeface="Arial"/>
                <a:sym typeface="Arial"/>
              </a:rPr>
              <a:t>Multi-Modal Object Tracking\ </a:t>
            </a:r>
            <a:r>
              <a:rPr lang="en-US" sz="1200" b="0" i="0" u="sng" strike="noStrike" cap="none" dirty="0">
                <a:solidFill>
                  <a:schemeClr val="hlink"/>
                </a:solidFill>
                <a:highlight>
                  <a:srgbClr val="FFFFFF"/>
                </a:highlight>
                <a:latin typeface="Arial"/>
                <a:ea typeface="Arial"/>
                <a:cs typeface="Arial"/>
                <a:sym typeface="Arial"/>
                <a:hlinkClick r:id="rId8"/>
              </a:rPr>
              <a:t>https://github.com/Azure/azureml-examples/tree/main/cli/foundation-models/system/inference/video-multi-object-tracking</a:t>
            </a:r>
            <a:endParaRPr sz="1200" b="0" i="0" u="sng" strike="noStrike" cap="none" dirty="0">
              <a:solidFill>
                <a:schemeClr val="hlink"/>
              </a:solidFill>
              <a:highlight>
                <a:srgbClr val="FFFFFF"/>
              </a:highlight>
              <a:latin typeface="Arial"/>
              <a:ea typeface="Arial"/>
              <a:cs typeface="Arial"/>
              <a:sym typeface="Arial"/>
            </a:endParaRPr>
          </a:p>
          <a:p>
            <a:pPr marL="0" marR="0" lvl="0" indent="0" algn="l" rtl="0">
              <a:lnSpc>
                <a:spcPct val="125000"/>
              </a:lnSpc>
              <a:spcBef>
                <a:spcPts val="1800"/>
              </a:spcBef>
              <a:spcAft>
                <a:spcPts val="0"/>
              </a:spcAft>
              <a:buClr>
                <a:srgbClr val="000000"/>
              </a:buClr>
              <a:buSzPts val="1000"/>
              <a:buFont typeface="Arial"/>
              <a:buNone/>
            </a:pPr>
            <a:r>
              <a:rPr lang="en-US" sz="1200" b="1" i="0" u="none" strike="noStrike" cap="none" dirty="0">
                <a:solidFill>
                  <a:srgbClr val="1F2328"/>
                </a:solidFill>
                <a:highlight>
                  <a:srgbClr val="FFFFFF"/>
                </a:highlight>
                <a:latin typeface="Arial"/>
                <a:ea typeface="Arial"/>
                <a:cs typeface="Arial"/>
                <a:sym typeface="Arial"/>
              </a:rPr>
              <a:t>Index the results and allow the Lab users search the results: </a:t>
            </a:r>
            <a:r>
              <a:rPr lang="en-US" sz="1200" b="0" i="0" u="sng" strike="noStrike" cap="none" dirty="0">
                <a:solidFill>
                  <a:schemeClr val="hlink"/>
                </a:solidFill>
                <a:highlight>
                  <a:srgbClr val="FFFFFF"/>
                </a:highlight>
                <a:latin typeface="Arial"/>
                <a:ea typeface="Arial"/>
                <a:cs typeface="Arial"/>
                <a:sym typeface="Arial"/>
                <a:hlinkClick r:id="rId6"/>
              </a:rPr>
              <a:t>https://github.com/Azure/azureml-examples/tree/main/sdk/python/generative-ai/rag/notebooks</a:t>
            </a:r>
            <a:endParaRPr sz="1200" b="0" i="0" u="sng" strike="noStrike" cap="none" dirty="0">
              <a:solidFill>
                <a:schemeClr val="hlink"/>
              </a:solidFill>
              <a:highlight>
                <a:srgbClr val="FFFFFF"/>
              </a:highlight>
              <a:latin typeface="Arial"/>
              <a:ea typeface="Arial"/>
              <a:cs typeface="Arial"/>
              <a:sym typeface="Arial"/>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2d00addce8f_0_0"/>
          <p:cNvSpPr txBox="1">
            <a:spLocks noGrp="1"/>
          </p:cNvSpPr>
          <p:nvPr>
            <p:ph type="title"/>
          </p:nvPr>
        </p:nvSpPr>
        <p:spPr>
          <a:xfrm>
            <a:off x="520226" y="352000"/>
            <a:ext cx="11564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a:t>The Problem: Schizophrenia</a:t>
            </a:r>
            <a:r>
              <a:rPr lang="en-US" sz="2300"/>
              <a:t> </a:t>
            </a:r>
            <a:r>
              <a:rPr lang="en-US" sz="2000"/>
              <a:t>- A Lifelong Brain Disorder and Social Withdrawal</a:t>
            </a:r>
            <a:endParaRPr sz="2000"/>
          </a:p>
        </p:txBody>
      </p:sp>
      <p:sp>
        <p:nvSpPr>
          <p:cNvPr id="130" name="Google Shape;130;g2d00addce8f_0_0"/>
          <p:cNvSpPr txBox="1"/>
          <p:nvPr/>
        </p:nvSpPr>
        <p:spPr>
          <a:xfrm>
            <a:off x="584200" y="1005150"/>
            <a:ext cx="2515500" cy="43200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1200"/>
              <a:buFont typeface="Arial"/>
              <a:buNone/>
            </a:pPr>
            <a:r>
              <a:rPr lang="en-US" sz="1200" b="0" i="1" u="none" strike="noStrike" cap="none" dirty="0">
                <a:solidFill>
                  <a:srgbClr val="0D0D0D"/>
                </a:solidFill>
                <a:highlight>
                  <a:srgbClr val="FFFFFF"/>
                </a:highlight>
                <a:latin typeface="Roboto"/>
                <a:ea typeface="Roboto"/>
                <a:cs typeface="Roboto"/>
                <a:sym typeface="Roboto"/>
              </a:rPr>
              <a:t>Schizophrenia is a complex and chronic mental health disorder marked by symptoms such as delusions, hallucinations, disorganized thinking and impaired social functioning, often co-occurs with depression, anxiety disorders, and substance abuse. </a:t>
            </a:r>
            <a:endParaRPr sz="1200" b="0" i="1" u="none" strike="noStrike" cap="none" dirty="0">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dirty="0">
              <a:solidFill>
                <a:srgbClr val="0D0D0D"/>
              </a:solidFill>
              <a:highlight>
                <a:srgbClr val="FFFFFF"/>
              </a:highlight>
              <a:latin typeface="Roboto"/>
              <a:ea typeface="Roboto"/>
              <a:cs typeface="Roboto"/>
              <a:sym typeface="Roboto"/>
            </a:endParaRPr>
          </a:p>
          <a:p>
            <a:pPr marL="0" marR="0" lvl="0" indent="457200" algn="l" rtl="0">
              <a:lnSpc>
                <a:spcPct val="100000"/>
              </a:lnSpc>
              <a:spcBef>
                <a:spcPts val="0"/>
              </a:spcBef>
              <a:spcAft>
                <a:spcPts val="0"/>
              </a:spcAft>
              <a:buClr>
                <a:srgbClr val="000000"/>
              </a:buClr>
              <a:buSzPts val="1200"/>
              <a:buFont typeface="Arial"/>
              <a:buNone/>
            </a:pPr>
            <a:r>
              <a:rPr lang="en-US" sz="1200" b="0" i="1" u="none" strike="noStrike" cap="none" dirty="0">
                <a:solidFill>
                  <a:srgbClr val="0D0D0D"/>
                </a:solidFill>
                <a:highlight>
                  <a:srgbClr val="FFFFFF"/>
                </a:highlight>
                <a:latin typeface="Roboto"/>
                <a:ea typeface="Roboto"/>
                <a:cs typeface="Roboto"/>
                <a:sym typeface="Roboto"/>
              </a:rPr>
              <a:t>The symptoms not only significantly impact individual’s functioning of daily life, but also pose a risk of harm to others.</a:t>
            </a:r>
            <a:endParaRPr sz="1200" b="0" i="1" u="none" strike="noStrike" cap="none" dirty="0">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dirty="0">
              <a:solidFill>
                <a:srgbClr val="0D0D0D"/>
              </a:solidFill>
              <a:highlight>
                <a:srgbClr val="FFFFFF"/>
              </a:highlight>
              <a:latin typeface="Roboto"/>
              <a:ea typeface="Roboto"/>
              <a:cs typeface="Roboto"/>
              <a:sym typeface="Roboto"/>
            </a:endParaRPr>
          </a:p>
          <a:p>
            <a:pPr marL="0" marR="0" lvl="0" indent="457200" algn="l" rtl="0">
              <a:lnSpc>
                <a:spcPct val="100000"/>
              </a:lnSpc>
              <a:spcBef>
                <a:spcPts val="0"/>
              </a:spcBef>
              <a:spcAft>
                <a:spcPts val="0"/>
              </a:spcAft>
              <a:buClr>
                <a:srgbClr val="000000"/>
              </a:buClr>
              <a:buSzPts val="1200"/>
              <a:buFont typeface="Arial"/>
              <a:buNone/>
            </a:pPr>
            <a:r>
              <a:rPr lang="en-US" sz="1200" b="0" i="1" u="none" strike="noStrike" cap="none" dirty="0">
                <a:solidFill>
                  <a:srgbClr val="0D0D0D"/>
                </a:solidFill>
                <a:highlight>
                  <a:srgbClr val="FFFFFF"/>
                </a:highlight>
                <a:latin typeface="Roboto"/>
                <a:ea typeface="Roboto"/>
                <a:cs typeface="Roboto"/>
                <a:sym typeface="Roboto"/>
              </a:rPr>
              <a:t>Early intervention, comprehensive treatment approaches, and support from healthcare professionals, family, and community resources are essential in addressing the needs of individuals living with schizophrenia, but there is no existing effective solution.</a:t>
            </a:r>
            <a:endParaRPr sz="1200" b="0" i="1" u="none" strike="noStrike" cap="none" dirty="0">
              <a:solidFill>
                <a:srgbClr val="0D0D0D"/>
              </a:solidFill>
              <a:highlight>
                <a:srgbClr val="FFFFFF"/>
              </a:highlight>
              <a:latin typeface="Roboto"/>
              <a:ea typeface="Roboto"/>
              <a:cs typeface="Roboto"/>
              <a:sym typeface="Roboto"/>
            </a:endParaRPr>
          </a:p>
        </p:txBody>
      </p:sp>
      <p:sp>
        <p:nvSpPr>
          <p:cNvPr id="131" name="Google Shape;131;g2d00addce8f_0_0"/>
          <p:cNvSpPr txBox="1"/>
          <p:nvPr/>
        </p:nvSpPr>
        <p:spPr>
          <a:xfrm>
            <a:off x="5582125" y="1005150"/>
            <a:ext cx="1440600" cy="415500"/>
          </a:xfrm>
          <a:prstGeom prst="rect">
            <a:avLst/>
          </a:prstGeom>
          <a:solidFill>
            <a:srgbClr val="4BB1BE"/>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highlight>
                  <a:srgbClr val="4BB1BE"/>
                </a:highlight>
                <a:latin typeface="Roboto"/>
                <a:ea typeface="Roboto"/>
                <a:cs typeface="Roboto"/>
                <a:sym typeface="Roboto"/>
              </a:rPr>
              <a:t>Global Impact</a:t>
            </a:r>
            <a:endParaRPr sz="1500" b="0" i="0" u="none" strike="noStrike" cap="none">
              <a:solidFill>
                <a:schemeClr val="lt1"/>
              </a:solidFill>
              <a:highlight>
                <a:srgbClr val="4BB1BE"/>
              </a:highlight>
              <a:latin typeface="Roboto"/>
              <a:ea typeface="Roboto"/>
              <a:cs typeface="Roboto"/>
              <a:sym typeface="Roboto"/>
            </a:endParaRPr>
          </a:p>
        </p:txBody>
      </p:sp>
      <p:pic>
        <p:nvPicPr>
          <p:cNvPr id="132" name="Google Shape;132;g2d00addce8f_0_0"/>
          <p:cNvPicPr preferRelativeResize="0"/>
          <p:nvPr/>
        </p:nvPicPr>
        <p:blipFill rotWithShape="1">
          <a:blip r:embed="rId3">
            <a:alphaModFix amt="85000"/>
          </a:blip>
          <a:srcRect/>
          <a:stretch/>
        </p:blipFill>
        <p:spPr>
          <a:xfrm>
            <a:off x="3960600" y="1259750"/>
            <a:ext cx="655750" cy="655750"/>
          </a:xfrm>
          <a:prstGeom prst="rect">
            <a:avLst/>
          </a:prstGeom>
          <a:noFill/>
          <a:ln>
            <a:noFill/>
          </a:ln>
        </p:spPr>
      </p:pic>
      <p:sp>
        <p:nvSpPr>
          <p:cNvPr id="133" name="Google Shape;133;g2d00addce8f_0_0"/>
          <p:cNvSpPr txBox="1"/>
          <p:nvPr/>
        </p:nvSpPr>
        <p:spPr>
          <a:xfrm>
            <a:off x="3568175" y="1839300"/>
            <a:ext cx="1440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D0D0D"/>
                </a:solidFill>
                <a:highlight>
                  <a:srgbClr val="FFFFFF"/>
                </a:highlight>
                <a:latin typeface="Roboto"/>
                <a:ea typeface="Roboto"/>
                <a:cs typeface="Roboto"/>
                <a:sym typeface="Roboto"/>
              </a:rPr>
              <a:t>Global Prevalence</a:t>
            </a:r>
            <a:endParaRPr sz="1200" b="0" i="0" u="none" strike="noStrike" cap="none">
              <a:solidFill>
                <a:srgbClr val="0D0D0D"/>
              </a:solidFill>
              <a:latin typeface="Roboto"/>
              <a:ea typeface="Roboto"/>
              <a:cs typeface="Roboto"/>
              <a:sym typeface="Roboto"/>
            </a:endParaRPr>
          </a:p>
        </p:txBody>
      </p:sp>
      <p:sp>
        <p:nvSpPr>
          <p:cNvPr id="134" name="Google Shape;134;g2d00addce8f_0_0"/>
          <p:cNvSpPr txBox="1"/>
          <p:nvPr/>
        </p:nvSpPr>
        <p:spPr>
          <a:xfrm>
            <a:off x="3495825" y="2147525"/>
            <a:ext cx="2729400" cy="7078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dk2"/>
                </a:solidFill>
                <a:latin typeface="Roboto"/>
                <a:ea typeface="Roboto"/>
                <a:cs typeface="Roboto"/>
                <a:sym typeface="Roboto"/>
              </a:rPr>
              <a:t>1% of the global population</a:t>
            </a:r>
            <a:r>
              <a:rPr lang="en-US" sz="1200" b="1" i="0" u="none" strike="noStrike" cap="none" dirty="0">
                <a:solidFill>
                  <a:srgbClr val="0D0D0D"/>
                </a:solidFill>
                <a:highlight>
                  <a:srgbClr val="FFFFFF"/>
                </a:highlight>
                <a:latin typeface="Roboto"/>
                <a:ea typeface="Roboto"/>
                <a:cs typeface="Roboto"/>
                <a:sym typeface="Roboto"/>
              </a:rPr>
              <a:t> </a:t>
            </a:r>
            <a:endParaRPr sz="1200" b="1" i="0" u="none" strike="noStrike" cap="none" dirty="0">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0D0D0D"/>
                </a:solidFill>
                <a:highlight>
                  <a:srgbClr val="FFFFFF"/>
                </a:highlight>
                <a:latin typeface="Roboto"/>
                <a:ea typeface="Roboto"/>
                <a:cs typeface="Roboto"/>
                <a:sym typeface="Roboto"/>
              </a:rPr>
              <a:t>(~20M worldwide) affected </a:t>
            </a:r>
            <a:endParaRPr sz="1200" b="1" i="0" u="none" strike="noStrike" cap="none" dirty="0">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r>
              <a:rPr lang="en-US" sz="1000" b="0" i="1" u="none" strike="noStrike" cap="none" dirty="0">
                <a:solidFill>
                  <a:schemeClr val="dk2"/>
                </a:solidFill>
                <a:latin typeface="Roboto"/>
                <a:ea typeface="Roboto"/>
                <a:cs typeface="Roboto"/>
                <a:sym typeface="Roboto"/>
              </a:rPr>
              <a:t>Source: World Health Organization</a:t>
            </a:r>
            <a:endParaRPr sz="1000" b="0" i="1" u="none" strike="noStrike" cap="none" dirty="0">
              <a:solidFill>
                <a:srgbClr val="0D0D0D"/>
              </a:solidFill>
              <a:latin typeface="Roboto"/>
              <a:ea typeface="Roboto"/>
              <a:cs typeface="Roboto"/>
              <a:sym typeface="Roboto"/>
            </a:endParaRPr>
          </a:p>
        </p:txBody>
      </p:sp>
      <p:sp>
        <p:nvSpPr>
          <p:cNvPr id="135" name="Google Shape;135;g2d00addce8f_0_0"/>
          <p:cNvSpPr txBox="1"/>
          <p:nvPr/>
        </p:nvSpPr>
        <p:spPr>
          <a:xfrm>
            <a:off x="8089013" y="1835375"/>
            <a:ext cx="1868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D0D0D"/>
                </a:solidFill>
                <a:highlight>
                  <a:srgbClr val="FFFFFF"/>
                </a:highlight>
                <a:latin typeface="Roboto"/>
                <a:ea typeface="Roboto"/>
                <a:cs typeface="Roboto"/>
                <a:sym typeface="Roboto"/>
              </a:rPr>
              <a:t>Economic Burden</a:t>
            </a:r>
            <a:endParaRPr sz="1200" b="0" i="0" u="none" strike="noStrike" cap="none">
              <a:solidFill>
                <a:srgbClr val="0D0D0D"/>
              </a:solidFill>
              <a:latin typeface="Roboto"/>
              <a:ea typeface="Roboto"/>
              <a:cs typeface="Roboto"/>
              <a:sym typeface="Roboto"/>
            </a:endParaRPr>
          </a:p>
        </p:txBody>
      </p:sp>
      <p:pic>
        <p:nvPicPr>
          <p:cNvPr id="136" name="Google Shape;136;g2d00addce8f_0_0"/>
          <p:cNvPicPr preferRelativeResize="0"/>
          <p:nvPr/>
        </p:nvPicPr>
        <p:blipFill rotWithShape="1">
          <a:blip r:embed="rId4">
            <a:alphaModFix amt="82000"/>
          </a:blip>
          <a:srcRect/>
          <a:stretch/>
        </p:blipFill>
        <p:spPr>
          <a:xfrm>
            <a:off x="8477325" y="1259750"/>
            <a:ext cx="655750" cy="655750"/>
          </a:xfrm>
          <a:prstGeom prst="rect">
            <a:avLst/>
          </a:prstGeom>
          <a:noFill/>
          <a:ln>
            <a:noFill/>
          </a:ln>
        </p:spPr>
      </p:pic>
      <p:pic>
        <p:nvPicPr>
          <p:cNvPr id="137" name="Google Shape;137;g2d00addce8f_0_0"/>
          <p:cNvPicPr preferRelativeResize="0"/>
          <p:nvPr/>
        </p:nvPicPr>
        <p:blipFill rotWithShape="1">
          <a:blip r:embed="rId5">
            <a:alphaModFix/>
          </a:blip>
          <a:srcRect/>
          <a:stretch/>
        </p:blipFill>
        <p:spPr>
          <a:xfrm>
            <a:off x="2999100" y="2886425"/>
            <a:ext cx="2578751" cy="2739425"/>
          </a:xfrm>
          <a:prstGeom prst="rect">
            <a:avLst/>
          </a:prstGeom>
          <a:noFill/>
          <a:ln>
            <a:noFill/>
          </a:ln>
        </p:spPr>
      </p:pic>
      <p:pic>
        <p:nvPicPr>
          <p:cNvPr id="138" name="Google Shape;138;g2d00addce8f_0_0"/>
          <p:cNvPicPr preferRelativeResize="0"/>
          <p:nvPr/>
        </p:nvPicPr>
        <p:blipFill rotWithShape="1">
          <a:blip r:embed="rId6">
            <a:alphaModFix amt="95000"/>
          </a:blip>
          <a:srcRect/>
          <a:stretch/>
        </p:blipFill>
        <p:spPr>
          <a:xfrm>
            <a:off x="6049675" y="2204675"/>
            <a:ext cx="5801787" cy="3120388"/>
          </a:xfrm>
          <a:prstGeom prst="rect">
            <a:avLst/>
          </a:prstGeom>
          <a:noFill/>
          <a:ln>
            <a:noFill/>
          </a:ln>
        </p:spPr>
      </p:pic>
      <p:pic>
        <p:nvPicPr>
          <p:cNvPr id="139" name="Google Shape;139;g2d00addce8f_0_0"/>
          <p:cNvPicPr preferRelativeResize="0"/>
          <p:nvPr/>
        </p:nvPicPr>
        <p:blipFill rotWithShape="1">
          <a:blip r:embed="rId7">
            <a:alphaModFix/>
          </a:blip>
          <a:srcRect/>
          <a:stretch/>
        </p:blipFill>
        <p:spPr>
          <a:xfrm>
            <a:off x="4758700" y="5530600"/>
            <a:ext cx="71425" cy="95250"/>
          </a:xfrm>
          <a:prstGeom prst="rect">
            <a:avLst/>
          </a:prstGeom>
          <a:noFill/>
          <a:ln>
            <a:noFill/>
          </a:ln>
        </p:spPr>
      </p:pic>
      <p:pic>
        <p:nvPicPr>
          <p:cNvPr id="140" name="Google Shape;140;g2d00addce8f_0_0"/>
          <p:cNvPicPr preferRelativeResize="0"/>
          <p:nvPr/>
        </p:nvPicPr>
        <p:blipFill rotWithShape="1">
          <a:blip r:embed="rId8">
            <a:alphaModFix/>
          </a:blip>
          <a:srcRect/>
          <a:stretch/>
        </p:blipFill>
        <p:spPr>
          <a:xfrm>
            <a:off x="6922155" y="5452650"/>
            <a:ext cx="3903818" cy="400200"/>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d00addce8f_0_22"/>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dirty="0"/>
              <a:t>The Problem: Schizophrenia</a:t>
            </a:r>
            <a:r>
              <a:rPr lang="en-US" sz="2300" dirty="0"/>
              <a:t> </a:t>
            </a:r>
            <a:r>
              <a:rPr lang="en-US" sz="2000" dirty="0"/>
              <a:t>- unique challenges</a:t>
            </a:r>
            <a:endParaRPr dirty="0"/>
          </a:p>
        </p:txBody>
      </p:sp>
      <p:pic>
        <p:nvPicPr>
          <p:cNvPr id="147" name="Google Shape;147;g2d00addce8f_0_22"/>
          <p:cNvPicPr preferRelativeResize="0"/>
          <p:nvPr/>
        </p:nvPicPr>
        <p:blipFill rotWithShape="1">
          <a:blip r:embed="rId3">
            <a:alphaModFix/>
          </a:blip>
          <a:srcRect/>
          <a:stretch/>
        </p:blipFill>
        <p:spPr>
          <a:xfrm>
            <a:off x="1445950" y="3816175"/>
            <a:ext cx="655750" cy="700212"/>
          </a:xfrm>
          <a:prstGeom prst="rect">
            <a:avLst/>
          </a:prstGeom>
          <a:noFill/>
          <a:ln>
            <a:noFill/>
          </a:ln>
        </p:spPr>
      </p:pic>
      <p:pic>
        <p:nvPicPr>
          <p:cNvPr id="148" name="Google Shape;148;g2d00addce8f_0_22"/>
          <p:cNvPicPr preferRelativeResize="0"/>
          <p:nvPr/>
        </p:nvPicPr>
        <p:blipFill rotWithShape="1">
          <a:blip r:embed="rId4">
            <a:alphaModFix/>
          </a:blip>
          <a:srcRect/>
          <a:stretch/>
        </p:blipFill>
        <p:spPr>
          <a:xfrm>
            <a:off x="5424625" y="3796825"/>
            <a:ext cx="738900" cy="738900"/>
          </a:xfrm>
          <a:prstGeom prst="rect">
            <a:avLst/>
          </a:prstGeom>
          <a:noFill/>
          <a:ln>
            <a:noFill/>
          </a:ln>
        </p:spPr>
      </p:pic>
      <p:pic>
        <p:nvPicPr>
          <p:cNvPr id="149" name="Google Shape;149;g2d00addce8f_0_22"/>
          <p:cNvPicPr preferRelativeResize="0"/>
          <p:nvPr/>
        </p:nvPicPr>
        <p:blipFill rotWithShape="1">
          <a:blip r:embed="rId5">
            <a:alphaModFix/>
          </a:blip>
          <a:srcRect/>
          <a:stretch/>
        </p:blipFill>
        <p:spPr>
          <a:xfrm>
            <a:off x="5488000" y="1552178"/>
            <a:ext cx="613750" cy="613750"/>
          </a:xfrm>
          <a:prstGeom prst="rect">
            <a:avLst/>
          </a:prstGeom>
          <a:noFill/>
          <a:ln>
            <a:noFill/>
          </a:ln>
        </p:spPr>
      </p:pic>
      <p:pic>
        <p:nvPicPr>
          <p:cNvPr id="150" name="Google Shape;150;g2d00addce8f_0_22"/>
          <p:cNvPicPr preferRelativeResize="0"/>
          <p:nvPr/>
        </p:nvPicPr>
        <p:blipFill rotWithShape="1">
          <a:blip r:embed="rId6">
            <a:alphaModFix/>
          </a:blip>
          <a:srcRect/>
          <a:stretch/>
        </p:blipFill>
        <p:spPr>
          <a:xfrm>
            <a:off x="9060912" y="3720625"/>
            <a:ext cx="738900" cy="738900"/>
          </a:xfrm>
          <a:prstGeom prst="rect">
            <a:avLst/>
          </a:prstGeom>
          <a:noFill/>
          <a:ln>
            <a:noFill/>
          </a:ln>
        </p:spPr>
      </p:pic>
      <p:pic>
        <p:nvPicPr>
          <p:cNvPr id="151" name="Google Shape;151;g2d00addce8f_0_22"/>
          <p:cNvPicPr preferRelativeResize="0"/>
          <p:nvPr/>
        </p:nvPicPr>
        <p:blipFill rotWithShape="1">
          <a:blip r:embed="rId7">
            <a:alphaModFix/>
          </a:blip>
          <a:srcRect/>
          <a:stretch/>
        </p:blipFill>
        <p:spPr>
          <a:xfrm>
            <a:off x="1332475" y="1444000"/>
            <a:ext cx="845425" cy="845425"/>
          </a:xfrm>
          <a:prstGeom prst="rect">
            <a:avLst/>
          </a:prstGeom>
          <a:noFill/>
          <a:ln>
            <a:noFill/>
          </a:ln>
        </p:spPr>
      </p:pic>
      <p:sp>
        <p:nvSpPr>
          <p:cNvPr id="152" name="Google Shape;152;g2d00addce8f_0_22"/>
          <p:cNvSpPr txBox="1"/>
          <p:nvPr/>
        </p:nvSpPr>
        <p:spPr>
          <a:xfrm>
            <a:off x="969275" y="2242125"/>
            <a:ext cx="1820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D0D0D"/>
                </a:solidFill>
                <a:highlight>
                  <a:srgbClr val="FFFFFF"/>
                </a:highlight>
                <a:latin typeface="Roboto"/>
                <a:ea typeface="Roboto"/>
                <a:cs typeface="Roboto"/>
                <a:sym typeface="Roboto"/>
              </a:rPr>
              <a:t>Chronic Mental Health</a:t>
            </a:r>
            <a:endParaRPr sz="1200" b="0" i="0" u="none" strike="noStrike" cap="none">
              <a:solidFill>
                <a:srgbClr val="0D0D0D"/>
              </a:solidFill>
              <a:latin typeface="Roboto"/>
              <a:ea typeface="Roboto"/>
              <a:cs typeface="Roboto"/>
              <a:sym typeface="Roboto"/>
            </a:endParaRPr>
          </a:p>
        </p:txBody>
      </p:sp>
      <p:sp>
        <p:nvSpPr>
          <p:cNvPr id="153" name="Google Shape;153;g2d00addce8f_0_22"/>
          <p:cNvSpPr txBox="1"/>
          <p:nvPr/>
        </p:nvSpPr>
        <p:spPr>
          <a:xfrm>
            <a:off x="5310350" y="2213225"/>
            <a:ext cx="1820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D0D0D"/>
                </a:solidFill>
                <a:highlight>
                  <a:srgbClr val="FFFFFF"/>
                </a:highlight>
                <a:latin typeface="Roboto"/>
                <a:ea typeface="Roboto"/>
                <a:cs typeface="Roboto"/>
                <a:sym typeface="Roboto"/>
              </a:rPr>
              <a:t>Suicide Risk</a:t>
            </a:r>
            <a:endParaRPr sz="1200" b="0" i="0" u="none" strike="noStrike" cap="none">
              <a:solidFill>
                <a:srgbClr val="0D0D0D"/>
              </a:solidFill>
              <a:latin typeface="Roboto"/>
              <a:ea typeface="Roboto"/>
              <a:cs typeface="Roboto"/>
              <a:sym typeface="Roboto"/>
            </a:endParaRPr>
          </a:p>
        </p:txBody>
      </p:sp>
      <p:sp>
        <p:nvSpPr>
          <p:cNvPr id="154" name="Google Shape;154;g2d00addce8f_0_22"/>
          <p:cNvSpPr txBox="1"/>
          <p:nvPr/>
        </p:nvSpPr>
        <p:spPr>
          <a:xfrm>
            <a:off x="508000" y="2535225"/>
            <a:ext cx="3181800" cy="7078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D0D0D"/>
                </a:solidFill>
                <a:highlight>
                  <a:srgbClr val="FFFFFF"/>
                </a:highlight>
                <a:latin typeface="Roboto"/>
                <a:ea typeface="Roboto"/>
                <a:cs typeface="Roboto"/>
                <a:sym typeface="Roboto"/>
              </a:rPr>
              <a:t>~80% experience multiple episodes of the illness over their lifetime</a:t>
            </a:r>
            <a:endParaRPr sz="12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dk2"/>
                </a:solidFill>
                <a:latin typeface="Roboto"/>
                <a:ea typeface="Roboto"/>
                <a:cs typeface="Roboto"/>
                <a:sym typeface="Roboto"/>
              </a:rPr>
              <a:t>Source: </a:t>
            </a:r>
            <a:r>
              <a:rPr lang="en-US" sz="1000" b="0" i="1" u="none" strike="noStrike" cap="none">
                <a:solidFill>
                  <a:srgbClr val="0D0D0D"/>
                </a:solidFill>
                <a:highlight>
                  <a:srgbClr val="FFFFFF"/>
                </a:highlight>
                <a:latin typeface="Roboto"/>
                <a:ea typeface="Roboto"/>
                <a:cs typeface="Roboto"/>
                <a:sym typeface="Roboto"/>
              </a:rPr>
              <a:t>National Institute of Mental Health</a:t>
            </a:r>
            <a:endParaRPr sz="1000" b="0" i="1" u="none" strike="noStrike" cap="none">
              <a:solidFill>
                <a:srgbClr val="0D0D0D"/>
              </a:solidFill>
              <a:highlight>
                <a:srgbClr val="FFFFFF"/>
              </a:highlight>
              <a:latin typeface="Roboto"/>
              <a:ea typeface="Roboto"/>
              <a:cs typeface="Roboto"/>
              <a:sym typeface="Roboto"/>
            </a:endParaRPr>
          </a:p>
        </p:txBody>
      </p:sp>
      <p:sp>
        <p:nvSpPr>
          <p:cNvPr id="155" name="Google Shape;155;g2d00addce8f_0_22"/>
          <p:cNvSpPr txBox="1"/>
          <p:nvPr/>
        </p:nvSpPr>
        <p:spPr>
          <a:xfrm>
            <a:off x="4356625" y="2481500"/>
            <a:ext cx="2874900" cy="581700"/>
          </a:xfrm>
          <a:prstGeom prst="rect">
            <a:avLst/>
          </a:prstGeom>
          <a:noFill/>
          <a:ln>
            <a:noFill/>
          </a:ln>
        </p:spPr>
        <p:txBody>
          <a:bodyPr spcFirstLastPara="1" wrap="square" lIns="91425" tIns="91425" rIns="91425" bIns="91425" anchor="t" anchorCtr="0">
            <a:spAutoFit/>
          </a:bodyPr>
          <a:lstStyle/>
          <a:p>
            <a:pPr marL="50800" marR="0" lvl="0" indent="0" algn="l" rtl="0">
              <a:lnSpc>
                <a:spcPct val="115000"/>
              </a:lnSpc>
              <a:spcBef>
                <a:spcPts val="0"/>
              </a:spcBef>
              <a:spcAft>
                <a:spcPts val="0"/>
              </a:spcAft>
              <a:buClr>
                <a:srgbClr val="000000"/>
              </a:buClr>
              <a:buSzPts val="1200"/>
              <a:buFont typeface="Arial"/>
              <a:buNone/>
            </a:pPr>
            <a:r>
              <a:rPr lang="en-US" sz="1200" b="0" i="0" u="none" strike="noStrike" cap="none">
                <a:solidFill>
                  <a:schemeClr val="dk2"/>
                </a:solidFill>
                <a:latin typeface="Roboto"/>
                <a:ea typeface="Roboto"/>
                <a:cs typeface="Roboto"/>
                <a:sym typeface="Roboto"/>
              </a:rPr>
              <a:t>~5-10% of patients dying by suicide</a:t>
            </a:r>
            <a:endParaRPr sz="12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chemeClr val="dk2"/>
                </a:solidFill>
                <a:latin typeface="Roboto"/>
                <a:ea typeface="Roboto"/>
                <a:cs typeface="Roboto"/>
                <a:sym typeface="Roboto"/>
              </a:rPr>
              <a:t> </a:t>
            </a:r>
            <a:r>
              <a:rPr lang="en-US" sz="1000" b="0" i="1" u="none" strike="noStrike" cap="none">
                <a:solidFill>
                  <a:schemeClr val="dk2"/>
                </a:solidFill>
                <a:latin typeface="Roboto"/>
                <a:ea typeface="Roboto"/>
                <a:cs typeface="Roboto"/>
                <a:sym typeface="Roboto"/>
              </a:rPr>
              <a:t>Source: Schizophrenia Bulletin</a:t>
            </a:r>
            <a:endParaRPr sz="1000" b="0" i="1" u="none" strike="noStrike" cap="none">
              <a:solidFill>
                <a:srgbClr val="0D0D0D"/>
              </a:solidFill>
              <a:highlight>
                <a:srgbClr val="FFFFFF"/>
              </a:highlight>
              <a:latin typeface="Roboto"/>
              <a:ea typeface="Roboto"/>
              <a:cs typeface="Roboto"/>
              <a:sym typeface="Roboto"/>
            </a:endParaRPr>
          </a:p>
        </p:txBody>
      </p:sp>
      <p:pic>
        <p:nvPicPr>
          <p:cNvPr id="156" name="Google Shape;156;g2d00addce8f_0_22"/>
          <p:cNvPicPr preferRelativeResize="0"/>
          <p:nvPr/>
        </p:nvPicPr>
        <p:blipFill rotWithShape="1">
          <a:blip r:embed="rId8">
            <a:alphaModFix/>
          </a:blip>
          <a:srcRect/>
          <a:stretch/>
        </p:blipFill>
        <p:spPr>
          <a:xfrm>
            <a:off x="9024000" y="1376488"/>
            <a:ext cx="812725" cy="812725"/>
          </a:xfrm>
          <a:prstGeom prst="rect">
            <a:avLst/>
          </a:prstGeom>
          <a:noFill/>
          <a:ln>
            <a:noFill/>
          </a:ln>
        </p:spPr>
      </p:pic>
      <p:sp>
        <p:nvSpPr>
          <p:cNvPr id="157" name="Google Shape;157;g2d00addce8f_0_22"/>
          <p:cNvSpPr txBox="1"/>
          <p:nvPr/>
        </p:nvSpPr>
        <p:spPr>
          <a:xfrm>
            <a:off x="8864775" y="2093200"/>
            <a:ext cx="1820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D0D0D"/>
                </a:solidFill>
                <a:highlight>
                  <a:srgbClr val="FFFFFF"/>
                </a:highlight>
                <a:latin typeface="Roboto"/>
                <a:ea typeface="Roboto"/>
                <a:cs typeface="Roboto"/>
                <a:sym typeface="Roboto"/>
              </a:rPr>
              <a:t>Harm to others</a:t>
            </a:r>
            <a:endParaRPr sz="1200" b="0" i="0" u="none" strike="noStrike" cap="none">
              <a:solidFill>
                <a:srgbClr val="0D0D0D"/>
              </a:solidFill>
              <a:latin typeface="Roboto"/>
              <a:ea typeface="Roboto"/>
              <a:cs typeface="Roboto"/>
              <a:sym typeface="Roboto"/>
            </a:endParaRPr>
          </a:p>
        </p:txBody>
      </p:sp>
      <p:sp>
        <p:nvSpPr>
          <p:cNvPr id="158" name="Google Shape;158;g2d00addce8f_0_22"/>
          <p:cNvSpPr txBox="1"/>
          <p:nvPr/>
        </p:nvSpPr>
        <p:spPr>
          <a:xfrm>
            <a:off x="7818925" y="2386300"/>
            <a:ext cx="3945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Roboto"/>
                <a:ea typeface="Roboto"/>
                <a:cs typeface="Roboto"/>
                <a:sym typeface="Roboto"/>
              </a:rPr>
              <a:t>~80% are socially isolated - patients</a:t>
            </a:r>
            <a:r>
              <a:rPr lang="en-US" sz="1200" b="0" i="0" u="none" strike="noStrike" cap="none">
                <a:solidFill>
                  <a:srgbClr val="0D0D0D"/>
                </a:solidFill>
                <a:highlight>
                  <a:srgbClr val="FFFFFF"/>
                </a:highlight>
                <a:latin typeface="Roboto"/>
                <a:ea typeface="Roboto"/>
                <a:cs typeface="Roboto"/>
                <a:sym typeface="Roboto"/>
              </a:rPr>
              <a:t> may pose a risk of harm to others, particularly if they experience paranoid delusions or command hallucinations. This stigma leads to social isolation, and barriers to accessing necessary treatment.</a:t>
            </a:r>
            <a:endParaRPr sz="12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dk2"/>
                </a:solidFill>
                <a:latin typeface="Roboto"/>
                <a:ea typeface="Roboto"/>
                <a:cs typeface="Roboto"/>
                <a:sym typeface="Roboto"/>
              </a:rPr>
              <a:t>Source: National Institutes of Health</a:t>
            </a:r>
            <a:endParaRPr sz="1000" b="0" i="1" u="none" strike="noStrike" cap="none">
              <a:solidFill>
                <a:srgbClr val="0D0D0D"/>
              </a:solidFill>
              <a:highlight>
                <a:srgbClr val="FFFFFF"/>
              </a:highlight>
              <a:latin typeface="Roboto"/>
              <a:ea typeface="Roboto"/>
              <a:cs typeface="Roboto"/>
              <a:sym typeface="Roboto"/>
            </a:endParaRPr>
          </a:p>
        </p:txBody>
      </p:sp>
      <p:sp>
        <p:nvSpPr>
          <p:cNvPr id="159" name="Google Shape;159;g2d00addce8f_0_22"/>
          <p:cNvSpPr txBox="1"/>
          <p:nvPr/>
        </p:nvSpPr>
        <p:spPr>
          <a:xfrm>
            <a:off x="1121675" y="4452925"/>
            <a:ext cx="1820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D0D0D"/>
                </a:solidFill>
                <a:highlight>
                  <a:srgbClr val="FFFFFF"/>
                </a:highlight>
                <a:latin typeface="Roboto"/>
                <a:ea typeface="Roboto"/>
                <a:cs typeface="Roboto"/>
                <a:sym typeface="Roboto"/>
              </a:rPr>
              <a:t>Treatment Gap</a:t>
            </a:r>
            <a:endParaRPr sz="1200" b="0" i="0" u="none" strike="noStrike" cap="none">
              <a:solidFill>
                <a:srgbClr val="0D0D0D"/>
              </a:solidFill>
              <a:latin typeface="Roboto"/>
              <a:ea typeface="Roboto"/>
              <a:cs typeface="Roboto"/>
              <a:sym typeface="Roboto"/>
            </a:endParaRPr>
          </a:p>
        </p:txBody>
      </p:sp>
      <p:sp>
        <p:nvSpPr>
          <p:cNvPr id="160" name="Google Shape;160;g2d00addce8f_0_22"/>
          <p:cNvSpPr txBox="1"/>
          <p:nvPr/>
        </p:nvSpPr>
        <p:spPr>
          <a:xfrm>
            <a:off x="4801100" y="4507650"/>
            <a:ext cx="1820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D0D0D"/>
                </a:solidFill>
                <a:highlight>
                  <a:srgbClr val="FFFFFF"/>
                </a:highlight>
                <a:latin typeface="Roboto"/>
                <a:ea typeface="Roboto"/>
                <a:cs typeface="Roboto"/>
                <a:sym typeface="Roboto"/>
              </a:rPr>
              <a:t>Diagnostic Challenges</a:t>
            </a:r>
            <a:endParaRPr sz="1200" b="0" i="0" u="none" strike="noStrike" cap="none">
              <a:solidFill>
                <a:srgbClr val="0D0D0D"/>
              </a:solidFill>
              <a:latin typeface="Roboto"/>
              <a:ea typeface="Roboto"/>
              <a:cs typeface="Roboto"/>
              <a:sym typeface="Roboto"/>
            </a:endParaRPr>
          </a:p>
        </p:txBody>
      </p:sp>
      <p:sp>
        <p:nvSpPr>
          <p:cNvPr id="161" name="Google Shape;161;g2d00addce8f_0_22"/>
          <p:cNvSpPr txBox="1"/>
          <p:nvPr/>
        </p:nvSpPr>
        <p:spPr>
          <a:xfrm>
            <a:off x="8648675" y="4431450"/>
            <a:ext cx="2116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D0D0D"/>
                </a:solidFill>
                <a:highlight>
                  <a:srgbClr val="FFFFFF"/>
                </a:highlight>
                <a:latin typeface="Roboto"/>
                <a:ea typeface="Roboto"/>
                <a:cs typeface="Roboto"/>
                <a:sym typeface="Roboto"/>
              </a:rPr>
              <a:t>Healthcare Overutilization</a:t>
            </a:r>
            <a:endParaRPr sz="1200" b="0" i="0" u="none" strike="noStrike" cap="none">
              <a:solidFill>
                <a:srgbClr val="0D0D0D"/>
              </a:solidFill>
              <a:latin typeface="Roboto"/>
              <a:ea typeface="Roboto"/>
              <a:cs typeface="Roboto"/>
              <a:sym typeface="Roboto"/>
            </a:endParaRPr>
          </a:p>
        </p:txBody>
      </p:sp>
      <p:sp>
        <p:nvSpPr>
          <p:cNvPr id="162" name="Google Shape;162;g2d00addce8f_0_22"/>
          <p:cNvSpPr txBox="1"/>
          <p:nvPr/>
        </p:nvSpPr>
        <p:spPr>
          <a:xfrm>
            <a:off x="399600" y="4801375"/>
            <a:ext cx="3791700" cy="794100"/>
          </a:xfrm>
          <a:prstGeom prst="rect">
            <a:avLst/>
          </a:prstGeom>
          <a:noFill/>
          <a:ln>
            <a:noFill/>
          </a:ln>
        </p:spPr>
        <p:txBody>
          <a:bodyPr spcFirstLastPara="1" wrap="square" lIns="91425" tIns="91425" rIns="91425" bIns="91425" anchor="t" anchorCtr="0">
            <a:spAutoFit/>
          </a:bodyPr>
          <a:lstStyle/>
          <a:p>
            <a:pPr marL="50800" marR="0" lvl="0" indent="0" algn="l" rtl="0">
              <a:lnSpc>
                <a:spcPct val="115000"/>
              </a:lnSpc>
              <a:spcBef>
                <a:spcPts val="0"/>
              </a:spcBef>
              <a:spcAft>
                <a:spcPts val="0"/>
              </a:spcAft>
              <a:buClr>
                <a:srgbClr val="000000"/>
              </a:buClr>
              <a:buSzPts val="1200"/>
              <a:buFont typeface="Arial"/>
              <a:buNone/>
            </a:pPr>
            <a:r>
              <a:rPr lang="en-US" sz="1200" b="0" i="0" u="none" strike="noStrike" cap="none">
                <a:solidFill>
                  <a:schemeClr val="dk2"/>
                </a:solidFill>
                <a:latin typeface="Roboto"/>
                <a:ea typeface="Roboto"/>
                <a:cs typeface="Roboto"/>
                <a:sym typeface="Roboto"/>
              </a:rPr>
              <a:t>~50% do not receive appropriate care. In low- and middle-income countries, up to 90% are untreated.</a:t>
            </a:r>
            <a:endParaRPr sz="12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chemeClr val="dk2"/>
                </a:solidFill>
                <a:latin typeface="Roboto"/>
                <a:ea typeface="Roboto"/>
                <a:cs typeface="Roboto"/>
                <a:sym typeface="Roboto"/>
              </a:rPr>
              <a:t> </a:t>
            </a:r>
            <a:r>
              <a:rPr lang="en-US" sz="1000" b="0" i="1" u="none" strike="noStrike" cap="none">
                <a:solidFill>
                  <a:schemeClr val="dk2"/>
                </a:solidFill>
                <a:latin typeface="Roboto"/>
                <a:ea typeface="Roboto"/>
                <a:cs typeface="Roboto"/>
                <a:sym typeface="Roboto"/>
              </a:rPr>
              <a:t>Source: World Health Organization</a:t>
            </a:r>
            <a:endParaRPr sz="1000" b="0" i="1" u="none" strike="noStrike" cap="none">
              <a:solidFill>
                <a:srgbClr val="0D0D0D"/>
              </a:solidFill>
              <a:highlight>
                <a:srgbClr val="FFFFFF"/>
              </a:highlight>
              <a:latin typeface="Roboto"/>
              <a:ea typeface="Roboto"/>
              <a:cs typeface="Roboto"/>
              <a:sym typeface="Roboto"/>
            </a:endParaRPr>
          </a:p>
        </p:txBody>
      </p:sp>
      <p:sp>
        <p:nvSpPr>
          <p:cNvPr id="163" name="Google Shape;163;g2d00addce8f_0_22"/>
          <p:cNvSpPr txBox="1"/>
          <p:nvPr/>
        </p:nvSpPr>
        <p:spPr>
          <a:xfrm>
            <a:off x="4311638" y="4822850"/>
            <a:ext cx="3181800" cy="794100"/>
          </a:xfrm>
          <a:prstGeom prst="rect">
            <a:avLst/>
          </a:prstGeom>
          <a:noFill/>
          <a:ln>
            <a:noFill/>
          </a:ln>
        </p:spPr>
        <p:txBody>
          <a:bodyPr spcFirstLastPara="1" wrap="square" lIns="91425" tIns="91425" rIns="91425" bIns="91425" anchor="t" anchorCtr="0">
            <a:spAutoFit/>
          </a:bodyPr>
          <a:lstStyle/>
          <a:p>
            <a:pPr marL="50800" marR="0" lvl="0" indent="0" algn="l" rtl="0">
              <a:lnSpc>
                <a:spcPct val="115000"/>
              </a:lnSpc>
              <a:spcBef>
                <a:spcPts val="0"/>
              </a:spcBef>
              <a:spcAft>
                <a:spcPts val="0"/>
              </a:spcAft>
              <a:buClr>
                <a:srgbClr val="000000"/>
              </a:buClr>
              <a:buSzPts val="1200"/>
              <a:buFont typeface="Arial"/>
              <a:buNone/>
            </a:pPr>
            <a:r>
              <a:rPr lang="en-US" sz="1200" b="0" i="0" u="none" strike="noStrike" cap="none">
                <a:solidFill>
                  <a:schemeClr val="dk2"/>
                </a:solidFill>
                <a:latin typeface="Roboto"/>
                <a:ea typeface="Roboto"/>
                <a:cs typeface="Roboto"/>
                <a:sym typeface="Roboto"/>
              </a:rPr>
              <a:t>~ 30% misdiagnosis rates reported in some clinical settings</a:t>
            </a:r>
            <a:endParaRPr sz="12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chemeClr val="dk2"/>
                </a:solidFill>
                <a:latin typeface="Roboto"/>
                <a:ea typeface="Roboto"/>
                <a:cs typeface="Roboto"/>
                <a:sym typeface="Roboto"/>
              </a:rPr>
              <a:t> </a:t>
            </a:r>
            <a:r>
              <a:rPr lang="en-US" sz="1000" b="0" i="1" u="none" strike="noStrike" cap="none">
                <a:solidFill>
                  <a:schemeClr val="dk2"/>
                </a:solidFill>
                <a:latin typeface="Roboto"/>
                <a:ea typeface="Roboto"/>
                <a:cs typeface="Roboto"/>
                <a:sym typeface="Roboto"/>
              </a:rPr>
              <a:t>Source: Journal of Clinical Psychiatry</a:t>
            </a:r>
            <a:endParaRPr sz="1000" b="0" i="1" u="none" strike="noStrike" cap="none">
              <a:solidFill>
                <a:srgbClr val="0D0D0D"/>
              </a:solidFill>
              <a:highlight>
                <a:srgbClr val="FFFFFF"/>
              </a:highlight>
              <a:latin typeface="Roboto"/>
              <a:ea typeface="Roboto"/>
              <a:cs typeface="Roboto"/>
              <a:sym typeface="Roboto"/>
            </a:endParaRPr>
          </a:p>
        </p:txBody>
      </p:sp>
      <p:sp>
        <p:nvSpPr>
          <p:cNvPr id="164" name="Google Shape;164;g2d00addce8f_0_22"/>
          <p:cNvSpPr txBox="1"/>
          <p:nvPr/>
        </p:nvSpPr>
        <p:spPr>
          <a:xfrm>
            <a:off x="7815000" y="4746650"/>
            <a:ext cx="3791700" cy="794100"/>
          </a:xfrm>
          <a:prstGeom prst="rect">
            <a:avLst/>
          </a:prstGeom>
          <a:noFill/>
          <a:ln>
            <a:noFill/>
          </a:ln>
        </p:spPr>
        <p:txBody>
          <a:bodyPr spcFirstLastPara="1" wrap="square" lIns="91425" tIns="91425" rIns="91425" bIns="91425" anchor="t" anchorCtr="0">
            <a:spAutoFit/>
          </a:bodyPr>
          <a:lstStyle/>
          <a:p>
            <a:pPr marL="50800" marR="0" lvl="0" indent="0" algn="l" rtl="0">
              <a:lnSpc>
                <a:spcPct val="115000"/>
              </a:lnSpc>
              <a:spcBef>
                <a:spcPts val="0"/>
              </a:spcBef>
              <a:spcAft>
                <a:spcPts val="0"/>
              </a:spcAft>
              <a:buClr>
                <a:srgbClr val="000000"/>
              </a:buClr>
              <a:buSzPts val="1200"/>
              <a:buFont typeface="Arial"/>
              <a:buNone/>
            </a:pPr>
            <a:r>
              <a:rPr lang="en-US" sz="1200" b="0" i="0" u="none" strike="noStrike" cap="none">
                <a:solidFill>
                  <a:schemeClr val="dk2"/>
                </a:solidFill>
                <a:latin typeface="Roboto"/>
                <a:ea typeface="Roboto"/>
                <a:cs typeface="Roboto"/>
                <a:sym typeface="Roboto"/>
              </a:rPr>
              <a:t>~50% hospital readmission rates within one year of discharge.</a:t>
            </a:r>
            <a:endParaRPr sz="12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chemeClr val="dk2"/>
                </a:solidFill>
                <a:latin typeface="Roboto"/>
                <a:ea typeface="Roboto"/>
                <a:cs typeface="Roboto"/>
                <a:sym typeface="Roboto"/>
              </a:rPr>
              <a:t> </a:t>
            </a:r>
            <a:r>
              <a:rPr lang="en-US" sz="1000" b="0" i="1" u="none" strike="noStrike" cap="none">
                <a:solidFill>
                  <a:schemeClr val="dk2"/>
                </a:solidFill>
                <a:latin typeface="Roboto"/>
                <a:ea typeface="Roboto"/>
                <a:cs typeface="Roboto"/>
                <a:sym typeface="Roboto"/>
              </a:rPr>
              <a:t>Source: National Institutes of Health</a:t>
            </a:r>
            <a:endParaRPr sz="1000" b="0" i="1" u="none" strike="noStrike" cap="none">
              <a:solidFill>
                <a:srgbClr val="0D0D0D"/>
              </a:solidFill>
              <a:highlight>
                <a:srgbClr val="FFFFFF"/>
              </a:highlight>
              <a:latin typeface="Roboto"/>
              <a:ea typeface="Roboto"/>
              <a:cs typeface="Roboto"/>
              <a:sym typeface="Roboto"/>
            </a:endParaRPr>
          </a:p>
        </p:txBody>
      </p:sp>
      <p:sp>
        <p:nvSpPr>
          <p:cNvPr id="165" name="Google Shape;165;g2d00addce8f_0_22"/>
          <p:cNvSpPr txBox="1"/>
          <p:nvPr/>
        </p:nvSpPr>
        <p:spPr>
          <a:xfrm>
            <a:off x="573525" y="1019900"/>
            <a:ext cx="2215800" cy="415500"/>
          </a:xfrm>
          <a:prstGeom prst="rect">
            <a:avLst/>
          </a:prstGeom>
          <a:solidFill>
            <a:srgbClr val="4BB1BE"/>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highlight>
                  <a:srgbClr val="0CBDD0"/>
                </a:highlight>
                <a:latin typeface="Roboto"/>
                <a:ea typeface="Roboto"/>
                <a:cs typeface="Roboto"/>
                <a:sym typeface="Roboto"/>
              </a:rPr>
              <a:t>S</a:t>
            </a:r>
            <a:r>
              <a:rPr lang="en-US" sz="1500" b="1" i="0" u="none" strike="noStrike" cap="none">
                <a:solidFill>
                  <a:schemeClr val="lt1"/>
                </a:solidFill>
                <a:highlight>
                  <a:srgbClr val="4BB1BE"/>
                </a:highlight>
                <a:latin typeface="Roboto"/>
                <a:ea typeface="Roboto"/>
                <a:cs typeface="Roboto"/>
                <a:sym typeface="Roboto"/>
              </a:rPr>
              <a:t>ymptom Complexities</a:t>
            </a:r>
            <a:endParaRPr sz="1500" b="0" i="0" u="none" strike="noStrike" cap="none">
              <a:solidFill>
                <a:schemeClr val="lt1"/>
              </a:solidFill>
              <a:highlight>
                <a:srgbClr val="4BB1BE"/>
              </a:highlight>
              <a:latin typeface="Roboto"/>
              <a:ea typeface="Roboto"/>
              <a:cs typeface="Roboto"/>
              <a:sym typeface="Roboto"/>
            </a:endParaRPr>
          </a:p>
        </p:txBody>
      </p:sp>
      <p:sp>
        <p:nvSpPr>
          <p:cNvPr id="166" name="Google Shape;166;g2d00addce8f_0_22"/>
          <p:cNvSpPr txBox="1"/>
          <p:nvPr/>
        </p:nvSpPr>
        <p:spPr>
          <a:xfrm>
            <a:off x="554875" y="3337400"/>
            <a:ext cx="2215800" cy="415500"/>
          </a:xfrm>
          <a:prstGeom prst="rect">
            <a:avLst/>
          </a:prstGeom>
          <a:solidFill>
            <a:srgbClr val="4BB1BE"/>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highlight>
                  <a:srgbClr val="4BB1BE"/>
                </a:highlight>
                <a:latin typeface="Roboto"/>
                <a:ea typeface="Roboto"/>
                <a:cs typeface="Roboto"/>
                <a:sym typeface="Roboto"/>
              </a:rPr>
              <a:t>Clinical Inadequacy</a:t>
            </a:r>
            <a:endParaRPr sz="1500" b="0" i="0" u="none" strike="noStrike" cap="none">
              <a:solidFill>
                <a:schemeClr val="lt1"/>
              </a:solidFill>
              <a:highlight>
                <a:srgbClr val="4BB1BE"/>
              </a:highlight>
              <a:latin typeface="Roboto"/>
              <a:ea typeface="Roboto"/>
              <a:cs typeface="Roboto"/>
              <a:sym typeface="Roboto"/>
            </a:endParaRPr>
          </a:p>
        </p:txBody>
      </p:sp>
      <p:sp>
        <p:nvSpPr>
          <p:cNvPr id="167" name="Google Shape;167;g2d00addce8f_0_22"/>
          <p:cNvSpPr txBox="1"/>
          <p:nvPr/>
        </p:nvSpPr>
        <p:spPr>
          <a:xfrm>
            <a:off x="7130450" y="5743123"/>
            <a:ext cx="3579523"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8C8C8C"/>
                </a:solidFill>
                <a:latin typeface="Quattrocento Sans"/>
                <a:ea typeface="Quattrocento Sans"/>
                <a:cs typeface="Quattrocento Sans"/>
                <a:sym typeface="Quattrocento Sans"/>
              </a:rPr>
              <a:t>** NIMHANS (National Institute of Mental Heath and Neurosciences) Schizophrenia Clinic, Bangalore patients-admins-consultants survey reconfirms some of the above research findings.</a:t>
            </a:r>
            <a:endParaRPr sz="800" b="0" i="1" u="none" strike="noStrike" cap="none">
              <a:solidFill>
                <a:srgbClr val="8C8C8C"/>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g2d046111b2a_0_11"/>
          <p:cNvPicPr preferRelativeResize="0"/>
          <p:nvPr/>
        </p:nvPicPr>
        <p:blipFill rotWithShape="1">
          <a:blip r:embed="rId3">
            <a:alphaModFix/>
          </a:blip>
          <a:srcRect/>
          <a:stretch/>
        </p:blipFill>
        <p:spPr>
          <a:xfrm>
            <a:off x="7733000" y="1062000"/>
            <a:ext cx="4379375" cy="4822800"/>
          </a:xfrm>
          <a:prstGeom prst="rect">
            <a:avLst/>
          </a:prstGeom>
          <a:noFill/>
          <a:ln>
            <a:noFill/>
          </a:ln>
        </p:spPr>
      </p:pic>
      <p:pic>
        <p:nvPicPr>
          <p:cNvPr id="174" name="Google Shape;174;g2d046111b2a_0_11"/>
          <p:cNvPicPr preferRelativeResize="0"/>
          <p:nvPr/>
        </p:nvPicPr>
        <p:blipFill rotWithShape="1">
          <a:blip r:embed="rId4">
            <a:alphaModFix/>
          </a:blip>
          <a:srcRect/>
          <a:stretch/>
        </p:blipFill>
        <p:spPr>
          <a:xfrm>
            <a:off x="477950" y="2609800"/>
            <a:ext cx="7468174" cy="3147901"/>
          </a:xfrm>
          <a:prstGeom prst="rect">
            <a:avLst/>
          </a:prstGeom>
          <a:noFill/>
          <a:ln>
            <a:noFill/>
          </a:ln>
        </p:spPr>
      </p:pic>
      <p:sp>
        <p:nvSpPr>
          <p:cNvPr id="175" name="Google Shape;175;g2d046111b2a_0_11"/>
          <p:cNvSpPr txBox="1"/>
          <p:nvPr/>
        </p:nvSpPr>
        <p:spPr>
          <a:xfrm>
            <a:off x="588275" y="1107475"/>
            <a:ext cx="7858200" cy="1623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0" i="0" u="none" strike="noStrike" cap="none" dirty="0">
                <a:solidFill>
                  <a:schemeClr val="dk2"/>
                </a:solidFill>
                <a:highlight>
                  <a:schemeClr val="lt1"/>
                </a:highlight>
                <a:latin typeface="Roboto"/>
                <a:ea typeface="Roboto"/>
                <a:cs typeface="Roboto"/>
                <a:sym typeface="Roboto"/>
              </a:rPr>
              <a:t>The primary goal is to develop a Multimodal Schizophrenia Monitoring &amp; Analysis System (MSMAS) that leverages advanced AI technologies to assist medical professionals by providing a more standardized, objective, and efficient method of diagnosing and monitoring schizophrenic patients. </a:t>
            </a:r>
            <a:endParaRPr sz="1200" b="0" i="0" u="none" strike="noStrike" cap="none" dirty="0">
              <a:solidFill>
                <a:srgbClr val="0D0D0D"/>
              </a:solidFill>
              <a:highlight>
                <a:srgbClr val="FFFFFF"/>
              </a:highlight>
              <a:latin typeface="Roboto"/>
              <a:ea typeface="Roboto"/>
              <a:cs typeface="Roboto"/>
              <a:sym typeface="Roboto"/>
            </a:endParaRPr>
          </a:p>
          <a:p>
            <a:pPr marL="0" marR="0" lvl="0" indent="0" algn="l" rtl="0">
              <a:lnSpc>
                <a:spcPct val="115000"/>
              </a:lnSpc>
              <a:spcBef>
                <a:spcPts val="1500"/>
              </a:spcBef>
              <a:spcAft>
                <a:spcPts val="1500"/>
              </a:spcAft>
              <a:buClr>
                <a:srgbClr val="000000"/>
              </a:buClr>
              <a:buSzPts val="1200"/>
              <a:buFont typeface="Arial"/>
              <a:buNone/>
            </a:pPr>
            <a:r>
              <a:rPr lang="en-US" sz="1200" b="0" i="0" u="none" strike="noStrike" cap="none" dirty="0">
                <a:solidFill>
                  <a:srgbClr val="0D0D0D"/>
                </a:solidFill>
                <a:highlight>
                  <a:srgbClr val="FFFFFF"/>
                </a:highlight>
                <a:latin typeface="Roboto"/>
                <a:ea typeface="Roboto"/>
                <a:cs typeface="Roboto"/>
                <a:sym typeface="Roboto"/>
              </a:rPr>
              <a:t>This application will analyze multimodal data inputs - video recordings, speech patterns, and textual information from patient interactions to detect and predict symptom patterns and severity, aiding medical professionals in making informed treatment decisions.</a:t>
            </a:r>
            <a:endParaRPr sz="1200" b="0" i="0" u="none" strike="noStrike" cap="none" dirty="0">
              <a:solidFill>
                <a:srgbClr val="0D0D0D"/>
              </a:solidFill>
              <a:highlight>
                <a:srgbClr val="FFFFFF"/>
              </a:highlight>
              <a:latin typeface="Roboto"/>
              <a:ea typeface="Roboto"/>
              <a:cs typeface="Roboto"/>
              <a:sym typeface="Roboto"/>
            </a:endParaRPr>
          </a:p>
        </p:txBody>
      </p:sp>
      <p:sp>
        <p:nvSpPr>
          <p:cNvPr id="176" name="Google Shape;176;g2d046111b2a_0_11"/>
          <p:cNvSpPr txBox="1">
            <a:spLocks noGrp="1"/>
          </p:cNvSpPr>
          <p:nvPr>
            <p:ph type="title"/>
          </p:nvPr>
        </p:nvSpPr>
        <p:spPr>
          <a:xfrm>
            <a:off x="657138" y="381000"/>
            <a:ext cx="11018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a:t>AI Concept:                    </a:t>
            </a:r>
            <a:r>
              <a:rPr lang="en-US" sz="2000"/>
              <a:t>- Multimodal Schizophrenia Monitoring &amp; Analysis System</a:t>
            </a:r>
            <a:endParaRPr/>
          </a:p>
        </p:txBody>
      </p:sp>
      <p:sp>
        <p:nvSpPr>
          <p:cNvPr id="177" name="Google Shape;177;g2d046111b2a_0_11"/>
          <p:cNvSpPr txBox="1"/>
          <p:nvPr/>
        </p:nvSpPr>
        <p:spPr>
          <a:xfrm>
            <a:off x="657150" y="2756100"/>
            <a:ext cx="1855500" cy="415500"/>
          </a:xfrm>
          <a:prstGeom prst="rect">
            <a:avLst/>
          </a:prstGeom>
          <a:solidFill>
            <a:srgbClr val="4BB1BE"/>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chemeClr val="lt1"/>
                </a:solidFill>
                <a:highlight>
                  <a:srgbClr val="4BB1BE"/>
                </a:highlight>
                <a:latin typeface="Roboto"/>
                <a:ea typeface="Roboto"/>
                <a:cs typeface="Roboto"/>
                <a:sym typeface="Roboto"/>
              </a:rPr>
              <a:t>Users &amp; Use Cases</a:t>
            </a:r>
            <a:endParaRPr sz="1500" b="0" i="0" u="none" strike="noStrike" cap="none" dirty="0">
              <a:solidFill>
                <a:schemeClr val="lt1"/>
              </a:solidFill>
              <a:highlight>
                <a:srgbClr val="4BB1BE"/>
              </a:highlight>
              <a:latin typeface="Roboto"/>
              <a:ea typeface="Roboto"/>
              <a:cs typeface="Roboto"/>
              <a:sym typeface="Roboto"/>
            </a:endParaRPr>
          </a:p>
        </p:txBody>
      </p:sp>
      <p:pic>
        <p:nvPicPr>
          <p:cNvPr id="178" name="Google Shape;178;g2d046111b2a_0_11"/>
          <p:cNvPicPr preferRelativeResize="0"/>
          <p:nvPr/>
        </p:nvPicPr>
        <p:blipFill rotWithShape="1">
          <a:blip r:embed="rId5">
            <a:alphaModFix/>
          </a:blip>
          <a:srcRect/>
          <a:stretch/>
        </p:blipFill>
        <p:spPr>
          <a:xfrm>
            <a:off x="2988675" y="457200"/>
            <a:ext cx="2179620" cy="576350"/>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d28dc4c681_0_13"/>
          <p:cNvSpPr txBox="1">
            <a:spLocks noGrp="1"/>
          </p:cNvSpPr>
          <p:nvPr>
            <p:ph type="title"/>
          </p:nvPr>
        </p:nvSpPr>
        <p:spPr>
          <a:xfrm>
            <a:off x="212788" y="292100"/>
            <a:ext cx="11018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a:t>Clinicians Use Cases</a:t>
            </a:r>
            <a:endParaRPr/>
          </a:p>
        </p:txBody>
      </p:sp>
      <p:pic>
        <p:nvPicPr>
          <p:cNvPr id="185" name="Google Shape;185;g2d28dc4c681_0_13"/>
          <p:cNvPicPr preferRelativeResize="0"/>
          <p:nvPr/>
        </p:nvPicPr>
        <p:blipFill rotWithShape="1">
          <a:blip r:embed="rId3">
            <a:alphaModFix amt="75000"/>
          </a:blip>
          <a:srcRect/>
          <a:stretch/>
        </p:blipFill>
        <p:spPr>
          <a:xfrm>
            <a:off x="0" y="3452650"/>
            <a:ext cx="1206549" cy="1244700"/>
          </a:xfrm>
          <a:prstGeom prst="rect">
            <a:avLst/>
          </a:prstGeom>
          <a:noFill/>
          <a:ln>
            <a:noFill/>
          </a:ln>
        </p:spPr>
      </p:pic>
      <p:pic>
        <p:nvPicPr>
          <p:cNvPr id="186" name="Google Shape;186;g2d28dc4c681_0_13"/>
          <p:cNvPicPr preferRelativeResize="0"/>
          <p:nvPr/>
        </p:nvPicPr>
        <p:blipFill rotWithShape="1">
          <a:blip r:embed="rId4">
            <a:alphaModFix/>
          </a:blip>
          <a:srcRect/>
          <a:stretch/>
        </p:blipFill>
        <p:spPr>
          <a:xfrm>
            <a:off x="1320900" y="4003900"/>
            <a:ext cx="1356976" cy="1095125"/>
          </a:xfrm>
          <a:prstGeom prst="rect">
            <a:avLst/>
          </a:prstGeom>
          <a:noFill/>
          <a:ln>
            <a:noFill/>
          </a:ln>
        </p:spPr>
      </p:pic>
      <p:pic>
        <p:nvPicPr>
          <p:cNvPr id="187" name="Google Shape;187;g2d28dc4c681_0_13"/>
          <p:cNvPicPr preferRelativeResize="0"/>
          <p:nvPr/>
        </p:nvPicPr>
        <p:blipFill rotWithShape="1">
          <a:blip r:embed="rId5">
            <a:alphaModFix/>
          </a:blip>
          <a:srcRect/>
          <a:stretch/>
        </p:blipFill>
        <p:spPr>
          <a:xfrm>
            <a:off x="3146500" y="1644750"/>
            <a:ext cx="4215250" cy="3137785"/>
          </a:xfrm>
          <a:prstGeom prst="rect">
            <a:avLst/>
          </a:prstGeom>
          <a:noFill/>
          <a:ln>
            <a:noFill/>
          </a:ln>
        </p:spPr>
      </p:pic>
      <p:pic>
        <p:nvPicPr>
          <p:cNvPr id="188" name="Google Shape;188;g2d28dc4c681_0_13"/>
          <p:cNvPicPr preferRelativeResize="0"/>
          <p:nvPr/>
        </p:nvPicPr>
        <p:blipFill rotWithShape="1">
          <a:blip r:embed="rId6">
            <a:alphaModFix/>
          </a:blip>
          <a:srcRect/>
          <a:stretch/>
        </p:blipFill>
        <p:spPr>
          <a:xfrm>
            <a:off x="1050008" y="1528838"/>
            <a:ext cx="2096491" cy="2308763"/>
          </a:xfrm>
          <a:prstGeom prst="rect">
            <a:avLst/>
          </a:prstGeom>
          <a:noFill/>
          <a:ln>
            <a:noFill/>
          </a:ln>
        </p:spPr>
      </p:pic>
      <p:pic>
        <p:nvPicPr>
          <p:cNvPr id="189" name="Google Shape;189;g2d28dc4c681_0_13"/>
          <p:cNvPicPr preferRelativeResize="0"/>
          <p:nvPr/>
        </p:nvPicPr>
        <p:blipFill rotWithShape="1">
          <a:blip r:embed="rId7">
            <a:alphaModFix/>
          </a:blip>
          <a:srcRect/>
          <a:stretch/>
        </p:blipFill>
        <p:spPr>
          <a:xfrm>
            <a:off x="5795700" y="3802451"/>
            <a:ext cx="1307250" cy="1579605"/>
          </a:xfrm>
          <a:prstGeom prst="rect">
            <a:avLst/>
          </a:prstGeom>
          <a:noFill/>
          <a:ln>
            <a:noFill/>
          </a:ln>
        </p:spPr>
      </p:pic>
      <p:pic>
        <p:nvPicPr>
          <p:cNvPr id="190" name="Google Shape;190;g2d28dc4c681_0_13"/>
          <p:cNvPicPr preferRelativeResize="0"/>
          <p:nvPr/>
        </p:nvPicPr>
        <p:blipFill rotWithShape="1">
          <a:blip r:embed="rId8">
            <a:alphaModFix amt="10000"/>
          </a:blip>
          <a:srcRect/>
          <a:stretch/>
        </p:blipFill>
        <p:spPr>
          <a:xfrm rot="-1899849">
            <a:off x="1200246" y="3958855"/>
            <a:ext cx="2214363" cy="603917"/>
          </a:xfrm>
          <a:prstGeom prst="rect">
            <a:avLst/>
          </a:prstGeom>
          <a:noFill/>
          <a:ln>
            <a:noFill/>
          </a:ln>
        </p:spPr>
      </p:pic>
      <p:pic>
        <p:nvPicPr>
          <p:cNvPr id="191" name="Google Shape;191;g2d28dc4c681_0_13"/>
          <p:cNvPicPr preferRelativeResize="0"/>
          <p:nvPr/>
        </p:nvPicPr>
        <p:blipFill rotWithShape="1">
          <a:blip r:embed="rId8">
            <a:alphaModFix amt="10000"/>
          </a:blip>
          <a:srcRect/>
          <a:stretch/>
        </p:blipFill>
        <p:spPr>
          <a:xfrm rot="-1066237">
            <a:off x="4563964" y="3319373"/>
            <a:ext cx="3651270" cy="976479"/>
          </a:xfrm>
          <a:prstGeom prst="rect">
            <a:avLst/>
          </a:prstGeom>
          <a:noFill/>
          <a:ln>
            <a:noFill/>
          </a:ln>
        </p:spPr>
      </p:pic>
      <p:pic>
        <p:nvPicPr>
          <p:cNvPr id="192" name="Google Shape;192;g2d28dc4c681_0_13"/>
          <p:cNvPicPr preferRelativeResize="0"/>
          <p:nvPr/>
        </p:nvPicPr>
        <p:blipFill rotWithShape="1">
          <a:blip r:embed="rId8">
            <a:alphaModFix amt="10000"/>
          </a:blip>
          <a:srcRect/>
          <a:stretch/>
        </p:blipFill>
        <p:spPr>
          <a:xfrm rot="54">
            <a:off x="5392236" y="4486979"/>
            <a:ext cx="453663" cy="121319"/>
          </a:xfrm>
          <a:prstGeom prst="rect">
            <a:avLst/>
          </a:prstGeom>
          <a:noFill/>
          <a:ln>
            <a:noFill/>
          </a:ln>
        </p:spPr>
      </p:pic>
      <p:cxnSp>
        <p:nvCxnSpPr>
          <p:cNvPr id="193" name="Google Shape;193;g2d28dc4c681_0_13"/>
          <p:cNvCxnSpPr/>
          <p:nvPr/>
        </p:nvCxnSpPr>
        <p:spPr>
          <a:xfrm>
            <a:off x="991300" y="4091925"/>
            <a:ext cx="339600" cy="5700"/>
          </a:xfrm>
          <a:prstGeom prst="straightConnector1">
            <a:avLst/>
          </a:prstGeom>
          <a:noFill/>
          <a:ln w="9525" cap="flat" cmpd="sng">
            <a:solidFill>
              <a:srgbClr val="999999"/>
            </a:solidFill>
            <a:prstDash val="solid"/>
            <a:round/>
            <a:headEnd type="none" w="sm" len="sm"/>
            <a:tailEnd type="triangle" w="med" len="med"/>
          </a:ln>
        </p:spPr>
      </p:cxnSp>
      <p:cxnSp>
        <p:nvCxnSpPr>
          <p:cNvPr id="194" name="Google Shape;194;g2d28dc4c681_0_13"/>
          <p:cNvCxnSpPr/>
          <p:nvPr/>
        </p:nvCxnSpPr>
        <p:spPr>
          <a:xfrm>
            <a:off x="1139925" y="1375600"/>
            <a:ext cx="0" cy="4087200"/>
          </a:xfrm>
          <a:prstGeom prst="straightConnector1">
            <a:avLst/>
          </a:prstGeom>
          <a:noFill/>
          <a:ln w="9525" cap="flat" cmpd="sng">
            <a:solidFill>
              <a:schemeClr val="dk2"/>
            </a:solidFill>
            <a:prstDash val="dash"/>
            <a:round/>
            <a:headEnd type="none" w="sm" len="sm"/>
            <a:tailEnd type="none" w="sm" len="sm"/>
          </a:ln>
        </p:spPr>
      </p:cxnSp>
      <p:cxnSp>
        <p:nvCxnSpPr>
          <p:cNvPr id="195" name="Google Shape;195;g2d28dc4c681_0_13"/>
          <p:cNvCxnSpPr/>
          <p:nvPr/>
        </p:nvCxnSpPr>
        <p:spPr>
          <a:xfrm>
            <a:off x="2978775" y="1375600"/>
            <a:ext cx="0" cy="4087200"/>
          </a:xfrm>
          <a:prstGeom prst="straightConnector1">
            <a:avLst/>
          </a:prstGeom>
          <a:noFill/>
          <a:ln w="9525" cap="flat" cmpd="sng">
            <a:solidFill>
              <a:schemeClr val="dk2"/>
            </a:solidFill>
            <a:prstDash val="dash"/>
            <a:round/>
            <a:headEnd type="none" w="sm" len="sm"/>
            <a:tailEnd type="none" w="sm" len="sm"/>
          </a:ln>
        </p:spPr>
      </p:cxnSp>
      <p:cxnSp>
        <p:nvCxnSpPr>
          <p:cNvPr id="196" name="Google Shape;196;g2d28dc4c681_0_13"/>
          <p:cNvCxnSpPr/>
          <p:nvPr/>
        </p:nvCxnSpPr>
        <p:spPr>
          <a:xfrm>
            <a:off x="7850000" y="1385400"/>
            <a:ext cx="0" cy="4087200"/>
          </a:xfrm>
          <a:prstGeom prst="straightConnector1">
            <a:avLst/>
          </a:prstGeom>
          <a:noFill/>
          <a:ln w="9525" cap="flat" cmpd="sng">
            <a:solidFill>
              <a:schemeClr val="dk2"/>
            </a:solidFill>
            <a:prstDash val="dash"/>
            <a:round/>
            <a:headEnd type="none" w="sm" len="sm"/>
            <a:tailEnd type="none" w="sm" len="sm"/>
          </a:ln>
        </p:spPr>
      </p:cxnSp>
      <p:pic>
        <p:nvPicPr>
          <p:cNvPr id="197" name="Google Shape;197;g2d28dc4c681_0_13"/>
          <p:cNvPicPr preferRelativeResize="0"/>
          <p:nvPr/>
        </p:nvPicPr>
        <p:blipFill rotWithShape="1">
          <a:blip r:embed="rId9">
            <a:alphaModFix/>
          </a:blip>
          <a:srcRect/>
          <a:stretch/>
        </p:blipFill>
        <p:spPr>
          <a:xfrm>
            <a:off x="7957250" y="1079585"/>
            <a:ext cx="2287250" cy="5765339"/>
          </a:xfrm>
          <a:prstGeom prst="rect">
            <a:avLst/>
          </a:prstGeom>
          <a:noFill/>
          <a:ln>
            <a:noFill/>
          </a:ln>
        </p:spPr>
      </p:pic>
      <p:sp>
        <p:nvSpPr>
          <p:cNvPr id="198" name="Google Shape;198;g2d28dc4c681_0_13"/>
          <p:cNvSpPr/>
          <p:nvPr/>
        </p:nvSpPr>
        <p:spPr>
          <a:xfrm>
            <a:off x="6077750" y="1135875"/>
            <a:ext cx="1636800" cy="1525200"/>
          </a:xfrm>
          <a:prstGeom prst="wedgeEllipseCallout">
            <a:avLst>
              <a:gd name="adj1" fmla="val -60753"/>
              <a:gd name="adj2" fmla="val 43173"/>
            </a:avLst>
          </a:prstGeom>
          <a:solidFill>
            <a:srgbClr val="4BB1B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199" name="Google Shape;199;g2d28dc4c681_0_13"/>
          <p:cNvSpPr txBox="1"/>
          <p:nvPr/>
        </p:nvSpPr>
        <p:spPr>
          <a:xfrm>
            <a:off x="6314600" y="1182450"/>
            <a:ext cx="1535400" cy="131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Quattrocento Sans"/>
                <a:ea typeface="Quattrocento Sans"/>
                <a:cs typeface="Quattrocento Sans"/>
                <a:sym typeface="Quattrocento Sans"/>
              </a:rPr>
              <a:t>views patient’s insights: anomalies and trends. Patient name is masked and never exposed - HIPAA (DISHA in India) compliant.</a:t>
            </a:r>
            <a:endParaRPr sz="1100" b="1" i="0" u="none" strike="noStrike" cap="none" dirty="0">
              <a:solidFill>
                <a:schemeClr val="lt1"/>
              </a:solidFill>
              <a:latin typeface="Quattrocento Sans"/>
              <a:ea typeface="Quattrocento Sans"/>
              <a:cs typeface="Quattrocento Sans"/>
              <a:sym typeface="Quattrocento Sans"/>
            </a:endParaRPr>
          </a:p>
        </p:txBody>
      </p:sp>
      <p:sp>
        <p:nvSpPr>
          <p:cNvPr id="200" name="Google Shape;200;g2d28dc4c681_0_13"/>
          <p:cNvSpPr/>
          <p:nvPr/>
        </p:nvSpPr>
        <p:spPr>
          <a:xfrm>
            <a:off x="548650" y="3277350"/>
            <a:ext cx="734100" cy="455700"/>
          </a:xfrm>
          <a:prstGeom prst="wedgeEllipseCallout">
            <a:avLst>
              <a:gd name="adj1" fmla="val 16482"/>
              <a:gd name="adj2" fmla="val 112638"/>
            </a:avLst>
          </a:prstGeom>
          <a:solidFill>
            <a:srgbClr val="4BB1B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01" name="Google Shape;201;g2d28dc4c681_0_13"/>
          <p:cNvSpPr txBox="1"/>
          <p:nvPr/>
        </p:nvSpPr>
        <p:spPr>
          <a:xfrm>
            <a:off x="598750" y="3320550"/>
            <a:ext cx="6339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Quattrocento Sans"/>
                <a:ea typeface="Quattrocento Sans"/>
                <a:cs typeface="Quattrocento Sans"/>
                <a:sym typeface="Quattrocento Sans"/>
              </a:rPr>
              <a:t>logs in</a:t>
            </a:r>
            <a:endParaRPr sz="1100" b="1" i="0" u="none" strike="noStrike" cap="none" dirty="0">
              <a:solidFill>
                <a:schemeClr val="lt1"/>
              </a:solidFill>
              <a:latin typeface="Quattrocento Sans"/>
              <a:ea typeface="Quattrocento Sans"/>
              <a:cs typeface="Quattrocento Sans"/>
              <a:sym typeface="Quattrocento Sans"/>
            </a:endParaRPr>
          </a:p>
        </p:txBody>
      </p:sp>
      <p:sp>
        <p:nvSpPr>
          <p:cNvPr id="202" name="Google Shape;202;g2d28dc4c681_0_13"/>
          <p:cNvSpPr/>
          <p:nvPr/>
        </p:nvSpPr>
        <p:spPr>
          <a:xfrm>
            <a:off x="10244500" y="1588825"/>
            <a:ext cx="1864200" cy="2188800"/>
          </a:xfrm>
          <a:prstGeom prst="wedgeEllipseCallout">
            <a:avLst>
              <a:gd name="adj1" fmla="val -130539"/>
              <a:gd name="adj2" fmla="val 134"/>
            </a:avLst>
          </a:prstGeom>
          <a:solidFill>
            <a:srgbClr val="4BB1B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03" name="Google Shape;203;g2d28dc4c681_0_13"/>
          <p:cNvSpPr txBox="1"/>
          <p:nvPr/>
        </p:nvSpPr>
        <p:spPr>
          <a:xfrm>
            <a:off x="10562200" y="1644750"/>
            <a:ext cx="1462500" cy="178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Quattrocento Sans"/>
                <a:ea typeface="Quattrocento Sans"/>
                <a:cs typeface="Quattrocento Sans"/>
                <a:sym typeface="Quattrocento Sans"/>
              </a:rPr>
              <a:t>uploads patient’s info (text, audio or video) and analyzes to detect and predict symptom patterns and severity, and gets recommended treatment. User consent to use </a:t>
            </a:r>
            <a:endParaRPr sz="1100" b="1" i="0" u="none" strike="noStrike" cap="none" dirty="0">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Quattrocento Sans"/>
                <a:ea typeface="Quattrocento Sans"/>
                <a:cs typeface="Quattrocento Sans"/>
                <a:sym typeface="Quattrocento Sans"/>
              </a:rPr>
              <a:t>patient data is captured.</a:t>
            </a:r>
            <a:endParaRPr sz="1100" b="1" i="0" u="none" strike="noStrike" cap="none" dirty="0">
              <a:solidFill>
                <a:schemeClr val="lt1"/>
              </a:solidFill>
              <a:latin typeface="Quattrocento Sans"/>
              <a:ea typeface="Quattrocento Sans"/>
              <a:cs typeface="Quattrocento Sans"/>
              <a:sym typeface="Quattrocento Sans"/>
            </a:endParaRPr>
          </a:p>
        </p:txBody>
      </p:sp>
      <p:sp>
        <p:nvSpPr>
          <p:cNvPr id="204" name="Google Shape;204;g2d28dc4c681_0_13"/>
          <p:cNvSpPr/>
          <p:nvPr/>
        </p:nvSpPr>
        <p:spPr>
          <a:xfrm>
            <a:off x="6055550" y="5241350"/>
            <a:ext cx="1535400" cy="1244700"/>
          </a:xfrm>
          <a:prstGeom prst="wedgeEllipseCallout">
            <a:avLst>
              <a:gd name="adj1" fmla="val -39054"/>
              <a:gd name="adj2" fmla="val -57320"/>
            </a:avLst>
          </a:prstGeom>
          <a:solidFill>
            <a:srgbClr val="4BB1B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05" name="Google Shape;205;g2d28dc4c681_0_13"/>
          <p:cNvSpPr txBox="1"/>
          <p:nvPr/>
        </p:nvSpPr>
        <p:spPr>
          <a:xfrm>
            <a:off x="6229550" y="5339775"/>
            <a:ext cx="1462500" cy="109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Quattrocento Sans"/>
                <a:ea typeface="Quattrocento Sans"/>
                <a:cs typeface="Quattrocento Sans"/>
                <a:sym typeface="Quattrocento Sans"/>
              </a:rPr>
              <a:t>asks questions to Virtual Agent</a:t>
            </a:r>
            <a:endParaRPr sz="1100" b="1"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Quattrocento Sans"/>
                <a:ea typeface="Quattrocento Sans"/>
                <a:cs typeface="Quattrocento Sans"/>
                <a:sym typeface="Quattrocento Sans"/>
              </a:rPr>
              <a:t> (which leverages  knowledge base)</a:t>
            </a:r>
            <a:endParaRPr sz="1100" b="1" i="0" u="none" strike="noStrike" cap="none">
              <a:solidFill>
                <a:schemeClr val="lt1"/>
              </a:solidFill>
              <a:latin typeface="Quattrocento Sans"/>
              <a:ea typeface="Quattrocento Sans"/>
              <a:cs typeface="Quattrocento Sans"/>
              <a:sym typeface="Quattrocento Sans"/>
            </a:endParaRPr>
          </a:p>
        </p:txBody>
      </p:sp>
      <p:sp>
        <p:nvSpPr>
          <p:cNvPr id="206" name="Google Shape;206;g2d28dc4c681_0_13"/>
          <p:cNvSpPr txBox="1"/>
          <p:nvPr/>
        </p:nvSpPr>
        <p:spPr>
          <a:xfrm>
            <a:off x="151600" y="1085425"/>
            <a:ext cx="885300" cy="369300"/>
          </a:xfrm>
          <a:prstGeom prst="rect">
            <a:avLst/>
          </a:prstGeom>
          <a:solidFill>
            <a:srgbClr val="4BB1BE"/>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lt1"/>
                </a:solidFill>
                <a:highlight>
                  <a:srgbClr val="4BB1BE"/>
                </a:highlight>
                <a:latin typeface="Roboto"/>
                <a:ea typeface="Roboto"/>
                <a:cs typeface="Roboto"/>
                <a:sym typeface="Roboto"/>
              </a:rPr>
              <a:t>Clinicians</a:t>
            </a:r>
            <a:endParaRPr sz="1200" b="0" i="0" u="none" strike="noStrike" cap="none" dirty="0">
              <a:solidFill>
                <a:schemeClr val="lt1"/>
              </a:solidFill>
              <a:highlight>
                <a:srgbClr val="4BB1BE"/>
              </a:highlight>
              <a:latin typeface="Roboto"/>
              <a:ea typeface="Roboto"/>
              <a:cs typeface="Roboto"/>
              <a:sym typeface="Roboto"/>
            </a:endParaRPr>
          </a:p>
        </p:txBody>
      </p:sp>
      <p:sp>
        <p:nvSpPr>
          <p:cNvPr id="207" name="Google Shape;207;g2d28dc4c681_0_13"/>
          <p:cNvSpPr txBox="1"/>
          <p:nvPr/>
        </p:nvSpPr>
        <p:spPr>
          <a:xfrm>
            <a:off x="1516899" y="1085425"/>
            <a:ext cx="960300" cy="369300"/>
          </a:xfrm>
          <a:prstGeom prst="rect">
            <a:avLst/>
          </a:prstGeom>
          <a:solidFill>
            <a:srgbClr val="4BB1BE"/>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highlight>
                  <a:srgbClr val="4BB1BE"/>
                </a:highlight>
                <a:latin typeface="Roboto"/>
                <a:ea typeface="Roboto"/>
                <a:cs typeface="Roboto"/>
                <a:sym typeface="Roboto"/>
              </a:rPr>
              <a:t>Login Page</a:t>
            </a:r>
            <a:endParaRPr sz="1200" b="0" i="0" u="none" strike="noStrike" cap="none">
              <a:solidFill>
                <a:schemeClr val="lt1"/>
              </a:solidFill>
              <a:highlight>
                <a:srgbClr val="4BB1BE"/>
              </a:highlight>
              <a:latin typeface="Roboto"/>
              <a:ea typeface="Roboto"/>
              <a:cs typeface="Roboto"/>
              <a:sym typeface="Roboto"/>
            </a:endParaRPr>
          </a:p>
        </p:txBody>
      </p:sp>
      <p:sp>
        <p:nvSpPr>
          <p:cNvPr id="208" name="Google Shape;208;g2d28dc4c681_0_13"/>
          <p:cNvSpPr txBox="1"/>
          <p:nvPr/>
        </p:nvSpPr>
        <p:spPr>
          <a:xfrm>
            <a:off x="4757800" y="1085425"/>
            <a:ext cx="985200" cy="369300"/>
          </a:xfrm>
          <a:prstGeom prst="rect">
            <a:avLst/>
          </a:prstGeom>
          <a:solidFill>
            <a:srgbClr val="4BB1BE"/>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highlight>
                  <a:srgbClr val="4BB1BE"/>
                </a:highlight>
                <a:latin typeface="Roboto"/>
                <a:ea typeface="Roboto"/>
                <a:cs typeface="Roboto"/>
                <a:sym typeface="Roboto"/>
              </a:rPr>
              <a:t>Home Page</a:t>
            </a:r>
            <a:endParaRPr sz="1200" b="0" i="0" u="none" strike="noStrike" cap="none">
              <a:solidFill>
                <a:schemeClr val="lt1"/>
              </a:solidFill>
              <a:highlight>
                <a:srgbClr val="4BB1BE"/>
              </a:highlight>
              <a:latin typeface="Roboto"/>
              <a:ea typeface="Roboto"/>
              <a:cs typeface="Roboto"/>
              <a:sym typeface="Roboto"/>
            </a:endParaRPr>
          </a:p>
        </p:txBody>
      </p:sp>
      <p:sp>
        <p:nvSpPr>
          <p:cNvPr id="209" name="Google Shape;209;g2d28dc4c681_0_13"/>
          <p:cNvSpPr txBox="1"/>
          <p:nvPr/>
        </p:nvSpPr>
        <p:spPr>
          <a:xfrm>
            <a:off x="10282600" y="1085425"/>
            <a:ext cx="1788000" cy="369300"/>
          </a:xfrm>
          <a:prstGeom prst="rect">
            <a:avLst/>
          </a:prstGeom>
          <a:solidFill>
            <a:srgbClr val="4BB1BE"/>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highlight>
                  <a:srgbClr val="4BB1BE"/>
                </a:highlight>
                <a:latin typeface="Roboto"/>
                <a:ea typeface="Roboto"/>
                <a:cs typeface="Roboto"/>
                <a:sym typeface="Roboto"/>
              </a:rPr>
              <a:t>Patient Diagnosis Page</a:t>
            </a:r>
            <a:endParaRPr sz="1200" b="0" i="0" u="none" strike="noStrike" cap="none">
              <a:solidFill>
                <a:schemeClr val="lt1"/>
              </a:solidFill>
              <a:highlight>
                <a:srgbClr val="4BB1BE"/>
              </a:highlight>
              <a:latin typeface="Roboto"/>
              <a:ea typeface="Roboto"/>
              <a:cs typeface="Roboto"/>
              <a:sym typeface="Roboto"/>
            </a:endParaRPr>
          </a:p>
        </p:txBody>
      </p:sp>
      <p:pic>
        <p:nvPicPr>
          <p:cNvPr id="210" name="Google Shape;210;g2d28dc4c681_0_13"/>
          <p:cNvPicPr preferRelativeResize="0"/>
          <p:nvPr/>
        </p:nvPicPr>
        <p:blipFill rotWithShape="1">
          <a:blip r:embed="rId10">
            <a:alphaModFix/>
          </a:blip>
          <a:srcRect/>
          <a:stretch/>
        </p:blipFill>
        <p:spPr>
          <a:xfrm>
            <a:off x="212802" y="5529000"/>
            <a:ext cx="288173" cy="270825"/>
          </a:xfrm>
          <a:prstGeom prst="rect">
            <a:avLst/>
          </a:prstGeom>
          <a:noFill/>
          <a:ln>
            <a:noFill/>
          </a:ln>
        </p:spPr>
      </p:pic>
      <p:sp>
        <p:nvSpPr>
          <p:cNvPr id="211" name="Google Shape;211;g2d28dc4c681_0_13"/>
          <p:cNvSpPr txBox="1"/>
          <p:nvPr/>
        </p:nvSpPr>
        <p:spPr>
          <a:xfrm>
            <a:off x="500975" y="5402043"/>
            <a:ext cx="462765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666666"/>
                </a:solidFill>
                <a:latin typeface="Quattrocento Sans"/>
                <a:ea typeface="Quattrocento Sans"/>
                <a:cs typeface="Quattrocento Sans"/>
                <a:sym typeface="Quattrocento Sans"/>
              </a:rPr>
              <a:t>Future Use Cases: symptom prediction and preventive treatment </a:t>
            </a:r>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666666"/>
                </a:solidFill>
                <a:latin typeface="Quattrocento Sans"/>
                <a:ea typeface="Quattrocento Sans"/>
                <a:cs typeface="Quattrocento Sans"/>
                <a:sym typeface="Quattrocento Sans"/>
              </a:rPr>
              <a:t>using rich historical patient insights derived by above flow</a:t>
            </a:r>
            <a:endParaRPr sz="1100" b="1" i="0" u="none" strike="noStrike" cap="none">
              <a:solidFill>
                <a:srgbClr val="666666"/>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2d281e35be8_2_5"/>
          <p:cNvPicPr preferRelativeResize="0"/>
          <p:nvPr/>
        </p:nvPicPr>
        <p:blipFill rotWithShape="1">
          <a:blip r:embed="rId3">
            <a:alphaModFix amt="60000"/>
          </a:blip>
          <a:srcRect/>
          <a:stretch/>
        </p:blipFill>
        <p:spPr>
          <a:xfrm>
            <a:off x="468975" y="1011300"/>
            <a:ext cx="2724801" cy="4796201"/>
          </a:xfrm>
          <a:prstGeom prst="rect">
            <a:avLst/>
          </a:prstGeom>
          <a:noFill/>
          <a:ln>
            <a:noFill/>
          </a:ln>
        </p:spPr>
      </p:pic>
      <p:sp>
        <p:nvSpPr>
          <p:cNvPr id="218" name="Google Shape;218;g2d281e35be8_2_5"/>
          <p:cNvSpPr/>
          <p:nvPr/>
        </p:nvSpPr>
        <p:spPr>
          <a:xfrm>
            <a:off x="2541600" y="4683625"/>
            <a:ext cx="924000" cy="1124100"/>
          </a:xfrm>
          <a:prstGeom prst="wedgeRoundRectCallout">
            <a:avLst>
              <a:gd name="adj1" fmla="val -226767"/>
              <a:gd name="adj2" fmla="val 42839"/>
              <a:gd name="adj3" fmla="val 0"/>
            </a:avLst>
          </a:prstGeom>
          <a:solidFill>
            <a:schemeClr val="lt1"/>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19" name="Google Shape;219;g2d281e35be8_2_5"/>
          <p:cNvSpPr txBox="1">
            <a:spLocks noGrp="1"/>
          </p:cNvSpPr>
          <p:nvPr>
            <p:ph type="title"/>
          </p:nvPr>
        </p:nvSpPr>
        <p:spPr>
          <a:xfrm>
            <a:off x="398613" y="386413"/>
            <a:ext cx="11018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dirty="0"/>
              <a:t>Use of Artificial Intelligence</a:t>
            </a:r>
            <a:endParaRPr dirty="0"/>
          </a:p>
        </p:txBody>
      </p:sp>
      <p:cxnSp>
        <p:nvCxnSpPr>
          <p:cNvPr id="220" name="Google Shape;220;g2d281e35be8_2_5"/>
          <p:cNvCxnSpPr/>
          <p:nvPr/>
        </p:nvCxnSpPr>
        <p:spPr>
          <a:xfrm rot="10800000" flipH="1">
            <a:off x="874475" y="2951950"/>
            <a:ext cx="2270100" cy="321600"/>
          </a:xfrm>
          <a:prstGeom prst="straightConnector1">
            <a:avLst/>
          </a:prstGeom>
          <a:noFill/>
          <a:ln w="9525" cap="flat" cmpd="sng">
            <a:solidFill>
              <a:srgbClr val="0000FF"/>
            </a:solidFill>
            <a:prstDash val="solid"/>
            <a:round/>
            <a:headEnd type="none" w="sm" len="sm"/>
            <a:tailEnd type="none" w="sm" len="sm"/>
          </a:ln>
        </p:spPr>
      </p:cxnSp>
      <p:cxnSp>
        <p:nvCxnSpPr>
          <p:cNvPr id="221" name="Google Shape;221;g2d281e35be8_2_5"/>
          <p:cNvCxnSpPr/>
          <p:nvPr/>
        </p:nvCxnSpPr>
        <p:spPr>
          <a:xfrm rot="10800000" flipH="1">
            <a:off x="3314350" y="1298675"/>
            <a:ext cx="134700" cy="2700"/>
          </a:xfrm>
          <a:prstGeom prst="straightConnector1">
            <a:avLst/>
          </a:prstGeom>
          <a:noFill/>
          <a:ln w="9525" cap="flat" cmpd="sng">
            <a:solidFill>
              <a:srgbClr val="0000FF"/>
            </a:solidFill>
            <a:prstDash val="solid"/>
            <a:round/>
            <a:headEnd type="none" w="sm" len="sm"/>
            <a:tailEnd type="none" w="sm" len="sm"/>
          </a:ln>
        </p:spPr>
      </p:cxnSp>
      <p:sp>
        <p:nvSpPr>
          <p:cNvPr id="222" name="Google Shape;222;g2d281e35be8_2_5"/>
          <p:cNvSpPr/>
          <p:nvPr/>
        </p:nvSpPr>
        <p:spPr>
          <a:xfrm>
            <a:off x="3417225" y="1265225"/>
            <a:ext cx="69300" cy="69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pic>
        <p:nvPicPr>
          <p:cNvPr id="223" name="Google Shape;223;g2d281e35be8_2_5"/>
          <p:cNvPicPr preferRelativeResize="0"/>
          <p:nvPr/>
        </p:nvPicPr>
        <p:blipFill rotWithShape="1">
          <a:blip r:embed="rId4">
            <a:alphaModFix amt="60000"/>
          </a:blip>
          <a:srcRect/>
          <a:stretch/>
        </p:blipFill>
        <p:spPr>
          <a:xfrm>
            <a:off x="2610375" y="4702650"/>
            <a:ext cx="786450" cy="1086050"/>
          </a:xfrm>
          <a:prstGeom prst="rect">
            <a:avLst/>
          </a:prstGeom>
          <a:noFill/>
          <a:ln>
            <a:noFill/>
          </a:ln>
        </p:spPr>
      </p:pic>
      <p:cxnSp>
        <p:nvCxnSpPr>
          <p:cNvPr id="224" name="Google Shape;224;g2d281e35be8_2_5"/>
          <p:cNvCxnSpPr/>
          <p:nvPr/>
        </p:nvCxnSpPr>
        <p:spPr>
          <a:xfrm rot="10800000" flipH="1">
            <a:off x="3140950" y="1300475"/>
            <a:ext cx="187200" cy="1661100"/>
          </a:xfrm>
          <a:prstGeom prst="straightConnector1">
            <a:avLst/>
          </a:prstGeom>
          <a:noFill/>
          <a:ln w="9525" cap="flat" cmpd="sng">
            <a:solidFill>
              <a:srgbClr val="0000FF"/>
            </a:solidFill>
            <a:prstDash val="solid"/>
            <a:round/>
            <a:headEnd type="none" w="sm" len="sm"/>
            <a:tailEnd type="none" w="sm" len="sm"/>
          </a:ln>
        </p:spPr>
      </p:cxnSp>
      <p:cxnSp>
        <p:nvCxnSpPr>
          <p:cNvPr id="225" name="Google Shape;225;g2d281e35be8_2_5"/>
          <p:cNvCxnSpPr/>
          <p:nvPr/>
        </p:nvCxnSpPr>
        <p:spPr>
          <a:xfrm rot="10800000" flipH="1">
            <a:off x="2743200" y="3181375"/>
            <a:ext cx="401400" cy="722400"/>
          </a:xfrm>
          <a:prstGeom prst="straightConnector1">
            <a:avLst/>
          </a:prstGeom>
          <a:noFill/>
          <a:ln w="9525" cap="flat" cmpd="sng">
            <a:solidFill>
              <a:srgbClr val="0000FF"/>
            </a:solidFill>
            <a:prstDash val="solid"/>
            <a:round/>
            <a:headEnd type="none" w="sm" len="sm"/>
            <a:tailEnd type="none" w="sm" len="sm"/>
          </a:ln>
        </p:spPr>
      </p:cxnSp>
      <p:sp>
        <p:nvSpPr>
          <p:cNvPr id="226" name="Google Shape;226;g2d281e35be8_2_5"/>
          <p:cNvSpPr txBox="1"/>
          <p:nvPr/>
        </p:nvSpPr>
        <p:spPr>
          <a:xfrm>
            <a:off x="3557475" y="3000575"/>
            <a:ext cx="8257200" cy="112951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0097A7"/>
                </a:solidFill>
                <a:latin typeface="Roboto"/>
                <a:ea typeface="Roboto"/>
                <a:cs typeface="Roboto"/>
                <a:sym typeface="Roboto"/>
              </a:rPr>
              <a:t>Data Visualization and Analysis:</a:t>
            </a:r>
            <a:endParaRPr sz="1200" b="0" i="0" u="none" strike="noStrike" cap="none">
              <a:solidFill>
                <a:srgbClr val="0097A7"/>
              </a:solidFill>
              <a:latin typeface="Roboto"/>
              <a:ea typeface="Roboto"/>
              <a:cs typeface="Roboto"/>
              <a:sym typeface="Roboto"/>
            </a:endParaRPr>
          </a:p>
          <a:p>
            <a:pPr marL="0" marR="0" lvl="0" indent="0" algn="l" rtl="0">
              <a:lnSpc>
                <a:spcPct val="115000"/>
              </a:lnSpc>
              <a:spcBef>
                <a:spcPts val="1200"/>
              </a:spcBef>
              <a:spcAft>
                <a:spcPts val="1200"/>
              </a:spcAft>
              <a:buClr>
                <a:srgbClr val="000000"/>
              </a:buClr>
              <a:buSzPts val="1200"/>
              <a:buFont typeface="Arial"/>
              <a:buNone/>
            </a:pPr>
            <a:r>
              <a:rPr lang="en-US" sz="1200" b="0" i="0" u="none" strike="noStrike" cap="none">
                <a:solidFill>
                  <a:srgbClr val="0D0D0D"/>
                </a:solidFill>
                <a:latin typeface="Roboto"/>
                <a:ea typeface="Roboto"/>
                <a:cs typeface="Roboto"/>
                <a:sym typeface="Roboto"/>
              </a:rPr>
              <a:t>Data is presented using intuitive visualizations such as trend lines, scatter plots, and histograms, enabling clear tracking of progression or improvement over time. It is planned to automate insights and create charts using Gen-AI.</a:t>
            </a:r>
            <a:endParaRPr sz="1200" b="0" i="0" u="none" strike="noStrike" cap="none">
              <a:solidFill>
                <a:srgbClr val="0D0D0D"/>
              </a:solidFill>
              <a:latin typeface="Roboto"/>
              <a:ea typeface="Roboto"/>
              <a:cs typeface="Roboto"/>
              <a:sym typeface="Roboto"/>
            </a:endParaRPr>
          </a:p>
        </p:txBody>
      </p:sp>
      <p:cxnSp>
        <p:nvCxnSpPr>
          <p:cNvPr id="227" name="Google Shape;227;g2d281e35be8_2_5"/>
          <p:cNvCxnSpPr>
            <a:endCxn id="228" idx="2"/>
          </p:cNvCxnSpPr>
          <p:nvPr/>
        </p:nvCxnSpPr>
        <p:spPr>
          <a:xfrm rot="10800000" flipH="1">
            <a:off x="3144525" y="3179000"/>
            <a:ext cx="272700" cy="2400"/>
          </a:xfrm>
          <a:prstGeom prst="straightConnector1">
            <a:avLst/>
          </a:prstGeom>
          <a:noFill/>
          <a:ln w="9525" cap="flat" cmpd="sng">
            <a:solidFill>
              <a:srgbClr val="0000FF"/>
            </a:solidFill>
            <a:prstDash val="solid"/>
            <a:round/>
            <a:headEnd type="none" w="sm" len="sm"/>
            <a:tailEnd type="none" w="sm" len="sm"/>
          </a:ln>
        </p:spPr>
      </p:cxnSp>
      <p:sp>
        <p:nvSpPr>
          <p:cNvPr id="228" name="Google Shape;228;g2d281e35be8_2_5"/>
          <p:cNvSpPr/>
          <p:nvPr/>
        </p:nvSpPr>
        <p:spPr>
          <a:xfrm>
            <a:off x="3417225" y="3144200"/>
            <a:ext cx="69300" cy="69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29" name="Google Shape;229;g2d281e35be8_2_5"/>
          <p:cNvSpPr txBox="1"/>
          <p:nvPr/>
        </p:nvSpPr>
        <p:spPr>
          <a:xfrm>
            <a:off x="3557575" y="4887825"/>
            <a:ext cx="8257200" cy="94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0097A7"/>
                </a:solidFill>
                <a:latin typeface="Roboto"/>
                <a:ea typeface="Roboto"/>
                <a:cs typeface="Roboto"/>
                <a:sym typeface="Roboto"/>
              </a:rPr>
              <a:t>AI-driven Knowledge Management:</a:t>
            </a:r>
            <a:endParaRPr sz="1200" b="0" i="0" u="none" strike="noStrike" cap="none">
              <a:solidFill>
                <a:srgbClr val="0097A7"/>
              </a:solidFill>
              <a:latin typeface="Roboto"/>
              <a:ea typeface="Roboto"/>
              <a:cs typeface="Roboto"/>
              <a:sym typeface="Roboto"/>
            </a:endParaRPr>
          </a:p>
          <a:p>
            <a:pPr marL="0" marR="0" lvl="0" indent="0" algn="l" rtl="0">
              <a:lnSpc>
                <a:spcPct val="115000"/>
              </a:lnSpc>
              <a:spcBef>
                <a:spcPts val="1200"/>
              </a:spcBef>
              <a:spcAft>
                <a:spcPts val="1200"/>
              </a:spcAft>
              <a:buClr>
                <a:srgbClr val="000000"/>
              </a:buClr>
              <a:buSzPts val="1200"/>
              <a:buFont typeface="Arial"/>
              <a:buNone/>
            </a:pPr>
            <a:r>
              <a:rPr lang="en-US" sz="1200" b="1" i="0" u="none" strike="noStrike" cap="none">
                <a:solidFill>
                  <a:srgbClr val="0D0D0D"/>
                </a:solidFill>
                <a:latin typeface="Roboto"/>
                <a:ea typeface="Roboto"/>
                <a:cs typeface="Roboto"/>
                <a:sym typeface="Roboto"/>
              </a:rPr>
              <a:t>Open-AI and RAG based Virtual Agent</a:t>
            </a:r>
            <a:r>
              <a:rPr lang="en-US" sz="1200" b="0" i="0" u="none" strike="noStrike" cap="none">
                <a:solidFill>
                  <a:srgbClr val="0D0D0D"/>
                </a:solidFill>
                <a:latin typeface="Roboto"/>
                <a:ea typeface="Roboto"/>
                <a:cs typeface="Roboto"/>
                <a:sym typeface="Roboto"/>
              </a:rPr>
              <a:t>: It assists researchers and medical professionals by answering queries related to the patient data and broader schizophrenia research, facilitating an interactive, learning-enhanced environment.</a:t>
            </a:r>
            <a:endParaRPr sz="1400" b="0" i="0" u="none" strike="noStrike" cap="none">
              <a:solidFill>
                <a:srgbClr val="000000"/>
              </a:solidFill>
              <a:latin typeface="Arial"/>
              <a:ea typeface="Arial"/>
              <a:cs typeface="Arial"/>
              <a:sym typeface="Arial"/>
            </a:endParaRPr>
          </a:p>
        </p:txBody>
      </p:sp>
      <p:sp>
        <p:nvSpPr>
          <p:cNvPr id="230" name="Google Shape;230;g2d281e35be8_2_5"/>
          <p:cNvSpPr txBox="1"/>
          <p:nvPr/>
        </p:nvSpPr>
        <p:spPr>
          <a:xfrm>
            <a:off x="3557575" y="4050388"/>
            <a:ext cx="8257200" cy="73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0097A7"/>
                </a:solidFill>
                <a:latin typeface="Roboto"/>
                <a:ea typeface="Roboto"/>
                <a:cs typeface="Roboto"/>
                <a:sym typeface="Roboto"/>
              </a:rPr>
              <a:t>Application of AI for Prescriptive Analytics:</a:t>
            </a:r>
            <a:endParaRPr sz="1200" b="0" i="0" u="none" strike="noStrike" cap="none">
              <a:solidFill>
                <a:srgbClr val="0097A7"/>
              </a:solidFill>
              <a:latin typeface="Roboto"/>
              <a:ea typeface="Roboto"/>
              <a:cs typeface="Roboto"/>
              <a:sym typeface="Roboto"/>
            </a:endParaRPr>
          </a:p>
          <a:p>
            <a:pPr marL="0" marR="0" lvl="0" indent="0" algn="l" rtl="0">
              <a:lnSpc>
                <a:spcPct val="115000"/>
              </a:lnSpc>
              <a:spcBef>
                <a:spcPts val="1200"/>
              </a:spcBef>
              <a:spcAft>
                <a:spcPts val="1200"/>
              </a:spcAft>
              <a:buClr>
                <a:srgbClr val="000000"/>
              </a:buClr>
              <a:buSzPts val="1200"/>
              <a:buFont typeface="Arial"/>
              <a:buNone/>
            </a:pPr>
            <a:r>
              <a:rPr lang="en-US" sz="1200" b="1" i="0" u="none" strike="noStrike" cap="none">
                <a:solidFill>
                  <a:srgbClr val="0D0D0D"/>
                </a:solidFill>
                <a:latin typeface="Roboto"/>
                <a:ea typeface="Roboto"/>
                <a:cs typeface="Roboto"/>
                <a:sym typeface="Roboto"/>
              </a:rPr>
              <a:t>ML Algorithms</a:t>
            </a:r>
            <a:r>
              <a:rPr lang="en-US" sz="1200" b="0" i="0" u="none" strike="noStrike" cap="none">
                <a:solidFill>
                  <a:srgbClr val="0D0D0D"/>
                </a:solidFill>
                <a:latin typeface="Roboto"/>
                <a:ea typeface="Roboto"/>
                <a:cs typeface="Roboto"/>
                <a:sym typeface="Roboto"/>
              </a:rPr>
              <a:t> will be used to cluster the insights and predict certain behaviour and generate recommendations.</a:t>
            </a:r>
            <a:endParaRPr sz="1400" b="0" i="0" u="none" strike="noStrike" cap="none">
              <a:solidFill>
                <a:srgbClr val="000000"/>
              </a:solidFill>
              <a:latin typeface="Arial"/>
              <a:ea typeface="Arial"/>
              <a:cs typeface="Arial"/>
              <a:sym typeface="Arial"/>
            </a:endParaRPr>
          </a:p>
        </p:txBody>
      </p:sp>
      <p:sp>
        <p:nvSpPr>
          <p:cNvPr id="231" name="Google Shape;231;g2d281e35be8_2_5"/>
          <p:cNvSpPr/>
          <p:nvPr/>
        </p:nvSpPr>
        <p:spPr>
          <a:xfrm>
            <a:off x="3417225" y="4214050"/>
            <a:ext cx="69300" cy="69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32" name="Google Shape;232;g2d281e35be8_2_5"/>
          <p:cNvSpPr/>
          <p:nvPr/>
        </p:nvSpPr>
        <p:spPr>
          <a:xfrm>
            <a:off x="3442550" y="5023175"/>
            <a:ext cx="69300" cy="696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cxnSp>
        <p:nvCxnSpPr>
          <p:cNvPr id="233" name="Google Shape;233;g2d281e35be8_2_5"/>
          <p:cNvCxnSpPr/>
          <p:nvPr/>
        </p:nvCxnSpPr>
        <p:spPr>
          <a:xfrm rot="10800000" flipH="1">
            <a:off x="3224875" y="4247525"/>
            <a:ext cx="192300" cy="300"/>
          </a:xfrm>
          <a:prstGeom prst="straightConnector1">
            <a:avLst/>
          </a:prstGeom>
          <a:noFill/>
          <a:ln w="9525" cap="flat" cmpd="sng">
            <a:solidFill>
              <a:srgbClr val="0000FF"/>
            </a:solidFill>
            <a:prstDash val="solid"/>
            <a:round/>
            <a:headEnd type="none" w="sm" len="sm"/>
            <a:tailEnd type="none" w="sm" len="sm"/>
          </a:ln>
        </p:spPr>
      </p:cxnSp>
      <p:cxnSp>
        <p:nvCxnSpPr>
          <p:cNvPr id="234" name="Google Shape;234;g2d281e35be8_2_5"/>
          <p:cNvCxnSpPr/>
          <p:nvPr/>
        </p:nvCxnSpPr>
        <p:spPr>
          <a:xfrm rot="10800000" flipH="1">
            <a:off x="1311675" y="4500200"/>
            <a:ext cx="1821600" cy="559500"/>
          </a:xfrm>
          <a:prstGeom prst="straightConnector1">
            <a:avLst/>
          </a:prstGeom>
          <a:noFill/>
          <a:ln w="9525" cap="flat" cmpd="sng">
            <a:solidFill>
              <a:srgbClr val="0000FF"/>
            </a:solidFill>
            <a:prstDash val="solid"/>
            <a:round/>
            <a:headEnd type="none" w="sm" len="sm"/>
            <a:tailEnd type="none" w="sm" len="sm"/>
          </a:ln>
        </p:spPr>
      </p:cxnSp>
      <p:cxnSp>
        <p:nvCxnSpPr>
          <p:cNvPr id="235" name="Google Shape;235;g2d281e35be8_2_5"/>
          <p:cNvCxnSpPr>
            <a:endCxn id="232" idx="3"/>
          </p:cNvCxnSpPr>
          <p:nvPr/>
        </p:nvCxnSpPr>
        <p:spPr>
          <a:xfrm rot="10800000" flipH="1">
            <a:off x="3254099" y="5082582"/>
            <a:ext cx="198600" cy="335700"/>
          </a:xfrm>
          <a:prstGeom prst="straightConnector1">
            <a:avLst/>
          </a:prstGeom>
          <a:noFill/>
          <a:ln w="9525" cap="flat" cmpd="sng">
            <a:solidFill>
              <a:srgbClr val="0000FF"/>
            </a:solidFill>
            <a:prstDash val="solid"/>
            <a:round/>
            <a:headEnd type="none" w="sm" len="sm"/>
            <a:tailEnd type="none" w="sm" len="sm"/>
          </a:ln>
        </p:spPr>
      </p:cxnSp>
      <p:cxnSp>
        <p:nvCxnSpPr>
          <p:cNvPr id="236" name="Google Shape;236;g2d281e35be8_2_5"/>
          <p:cNvCxnSpPr/>
          <p:nvPr/>
        </p:nvCxnSpPr>
        <p:spPr>
          <a:xfrm rot="10800000" flipH="1">
            <a:off x="3120325" y="4247963"/>
            <a:ext cx="104700" cy="261600"/>
          </a:xfrm>
          <a:prstGeom prst="straightConnector1">
            <a:avLst/>
          </a:prstGeom>
          <a:noFill/>
          <a:ln w="9525" cap="flat" cmpd="sng">
            <a:solidFill>
              <a:srgbClr val="0000FF"/>
            </a:solidFill>
            <a:prstDash val="solid"/>
            <a:round/>
            <a:headEnd type="none" w="sm" len="sm"/>
            <a:tailEnd type="none" w="sm" len="sm"/>
          </a:ln>
        </p:spPr>
      </p:cxnSp>
      <p:pic>
        <p:nvPicPr>
          <p:cNvPr id="237" name="Google Shape;237;g2d281e35be8_2_5"/>
          <p:cNvPicPr preferRelativeResize="0"/>
          <p:nvPr/>
        </p:nvPicPr>
        <p:blipFill rotWithShape="1">
          <a:blip r:embed="rId5">
            <a:alphaModFix/>
          </a:blip>
          <a:srcRect/>
          <a:stretch/>
        </p:blipFill>
        <p:spPr>
          <a:xfrm>
            <a:off x="9414459" y="391795"/>
            <a:ext cx="491099" cy="543321"/>
          </a:xfrm>
          <a:prstGeom prst="rect">
            <a:avLst/>
          </a:prstGeom>
          <a:noFill/>
          <a:ln>
            <a:noFill/>
          </a:ln>
        </p:spPr>
      </p:pic>
      <p:pic>
        <p:nvPicPr>
          <p:cNvPr id="238" name="Google Shape;238;g2d281e35be8_2_5"/>
          <p:cNvPicPr preferRelativeResize="0"/>
          <p:nvPr/>
        </p:nvPicPr>
        <p:blipFill rotWithShape="1">
          <a:blip r:embed="rId6">
            <a:alphaModFix/>
          </a:blip>
          <a:srcRect/>
          <a:stretch/>
        </p:blipFill>
        <p:spPr>
          <a:xfrm>
            <a:off x="8645750" y="240523"/>
            <a:ext cx="670688" cy="433352"/>
          </a:xfrm>
          <a:prstGeom prst="rect">
            <a:avLst/>
          </a:prstGeom>
          <a:noFill/>
          <a:ln>
            <a:noFill/>
          </a:ln>
        </p:spPr>
      </p:pic>
      <p:pic>
        <p:nvPicPr>
          <p:cNvPr id="239" name="Google Shape;239;g2d281e35be8_2_5"/>
          <p:cNvPicPr preferRelativeResize="0"/>
          <p:nvPr/>
        </p:nvPicPr>
        <p:blipFill rotWithShape="1">
          <a:blip r:embed="rId7">
            <a:alphaModFix/>
          </a:blip>
          <a:srcRect/>
          <a:stretch/>
        </p:blipFill>
        <p:spPr>
          <a:xfrm>
            <a:off x="6640818" y="457330"/>
            <a:ext cx="1481117" cy="501494"/>
          </a:xfrm>
          <a:prstGeom prst="rect">
            <a:avLst/>
          </a:prstGeom>
          <a:noFill/>
          <a:ln>
            <a:noFill/>
          </a:ln>
        </p:spPr>
      </p:pic>
      <p:pic>
        <p:nvPicPr>
          <p:cNvPr id="240" name="Google Shape;240;g2d281e35be8_2_5"/>
          <p:cNvPicPr preferRelativeResize="0"/>
          <p:nvPr/>
        </p:nvPicPr>
        <p:blipFill rotWithShape="1">
          <a:blip r:embed="rId8">
            <a:alphaModFix/>
          </a:blip>
          <a:srcRect/>
          <a:stretch/>
        </p:blipFill>
        <p:spPr>
          <a:xfrm>
            <a:off x="5784093" y="280761"/>
            <a:ext cx="1040038" cy="854636"/>
          </a:xfrm>
          <a:prstGeom prst="rect">
            <a:avLst/>
          </a:prstGeom>
          <a:noFill/>
          <a:ln>
            <a:noFill/>
          </a:ln>
        </p:spPr>
      </p:pic>
      <p:sp>
        <p:nvSpPr>
          <p:cNvPr id="241" name="Google Shape;241;g2d281e35be8_2_5"/>
          <p:cNvSpPr txBox="1"/>
          <p:nvPr/>
        </p:nvSpPr>
        <p:spPr>
          <a:xfrm>
            <a:off x="3557575" y="1106988"/>
            <a:ext cx="8257200" cy="1797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0097A7"/>
                </a:solidFill>
                <a:latin typeface="Roboto"/>
                <a:ea typeface="Roboto"/>
                <a:cs typeface="Roboto"/>
                <a:sym typeface="Roboto"/>
              </a:rPr>
              <a:t>Advanced AI Technologies are used for content synthesis and Q&amp;A:</a:t>
            </a:r>
            <a:endParaRPr sz="1200" b="1" i="0" u="none" strike="noStrike" cap="none">
              <a:solidFill>
                <a:srgbClr val="0097A7"/>
              </a:solidFill>
              <a:latin typeface="Roboto"/>
              <a:ea typeface="Roboto"/>
              <a:cs typeface="Roboto"/>
              <a:sym typeface="Roboto"/>
            </a:endParaRPr>
          </a:p>
          <a:p>
            <a:pPr marL="457200" marR="0" lvl="0" indent="-304800" algn="l" rtl="0">
              <a:lnSpc>
                <a:spcPct val="115000"/>
              </a:lnSpc>
              <a:spcBef>
                <a:spcPts val="1200"/>
              </a:spcBef>
              <a:spcAft>
                <a:spcPts val="0"/>
              </a:spcAft>
              <a:buClr>
                <a:srgbClr val="0D0D0D"/>
              </a:buClr>
              <a:buSzPts val="1200"/>
              <a:buFont typeface="Roboto"/>
              <a:buChar char="●"/>
            </a:pPr>
            <a:r>
              <a:rPr lang="en-US" sz="1200" b="1" i="0" u="none" strike="noStrike" cap="none">
                <a:solidFill>
                  <a:srgbClr val="0D0D0D"/>
                </a:solidFill>
                <a:latin typeface="Roboto"/>
                <a:ea typeface="Roboto"/>
                <a:cs typeface="Roboto"/>
                <a:sym typeface="Roboto"/>
              </a:rPr>
              <a:t>OpenAI Prompt Engineering and Whisper:</a:t>
            </a:r>
            <a:r>
              <a:rPr lang="en-US" sz="1200" b="0" i="0" u="none" strike="noStrike" cap="none">
                <a:solidFill>
                  <a:srgbClr val="0D0D0D"/>
                </a:solidFill>
                <a:latin typeface="Roboto"/>
                <a:ea typeface="Roboto"/>
                <a:cs typeface="Roboto"/>
                <a:sym typeface="Roboto"/>
              </a:rPr>
              <a:t> For processing and understanding natural                                   language inputs and converting speech to text with high accuracy.</a:t>
            </a:r>
            <a:endParaRPr sz="1200" b="0" i="0" u="none" strike="noStrike" cap="none">
              <a:solidFill>
                <a:srgbClr val="0D0D0D"/>
              </a:solidFill>
              <a:latin typeface="Roboto"/>
              <a:ea typeface="Roboto"/>
              <a:cs typeface="Roboto"/>
              <a:sym typeface="Roboto"/>
            </a:endParaRPr>
          </a:p>
          <a:p>
            <a:pPr marL="457200" marR="0" lvl="0" indent="-304800" algn="l" rtl="0">
              <a:lnSpc>
                <a:spcPct val="115000"/>
              </a:lnSpc>
              <a:spcBef>
                <a:spcPts val="0"/>
              </a:spcBef>
              <a:spcAft>
                <a:spcPts val="0"/>
              </a:spcAft>
              <a:buClr>
                <a:srgbClr val="0D0D0D"/>
              </a:buClr>
              <a:buSzPts val="1200"/>
              <a:buFont typeface="Roboto"/>
              <a:buChar char="●"/>
            </a:pPr>
            <a:r>
              <a:rPr lang="en-US" sz="1200" b="1" i="0" u="none" strike="noStrike" cap="none">
                <a:solidFill>
                  <a:srgbClr val="0D0D0D"/>
                </a:solidFill>
                <a:latin typeface="Roboto"/>
                <a:ea typeface="Roboto"/>
                <a:cs typeface="Roboto"/>
                <a:sym typeface="Roboto"/>
              </a:rPr>
              <a:t>Hugging Face Transformer and OpenAI for Emotion Detection:</a:t>
            </a:r>
            <a:r>
              <a:rPr lang="en-US" sz="1200" b="0" i="0" u="none" strike="noStrike" cap="none">
                <a:solidFill>
                  <a:srgbClr val="0D0D0D"/>
                </a:solidFill>
                <a:latin typeface="Roboto"/>
                <a:ea typeface="Roboto"/>
                <a:cs typeface="Roboto"/>
                <a:sym typeface="Roboto"/>
              </a:rPr>
              <a:t> To interpret emotional                                      states from text, providing insights into the patient's mental state.</a:t>
            </a:r>
            <a:endParaRPr sz="1200" b="0" i="0" u="none" strike="noStrike" cap="none">
              <a:solidFill>
                <a:srgbClr val="0D0D0D"/>
              </a:solidFill>
              <a:latin typeface="Roboto"/>
              <a:ea typeface="Roboto"/>
              <a:cs typeface="Roboto"/>
              <a:sym typeface="Roboto"/>
            </a:endParaRPr>
          </a:p>
          <a:p>
            <a:pPr marL="457200" marR="0" lvl="0" indent="-304800" algn="l" rtl="0">
              <a:lnSpc>
                <a:spcPct val="115000"/>
              </a:lnSpc>
              <a:spcBef>
                <a:spcPts val="0"/>
              </a:spcBef>
              <a:spcAft>
                <a:spcPts val="0"/>
              </a:spcAft>
              <a:buClr>
                <a:srgbClr val="0D0D0D"/>
              </a:buClr>
              <a:buSzPts val="1200"/>
              <a:buFont typeface="Roboto"/>
              <a:buChar char="●"/>
            </a:pPr>
            <a:r>
              <a:rPr lang="en-US" sz="1200" b="1" i="0" u="none" strike="noStrike" cap="none">
                <a:solidFill>
                  <a:srgbClr val="0D0D0D"/>
                </a:solidFill>
                <a:latin typeface="Roboto"/>
                <a:ea typeface="Roboto"/>
                <a:cs typeface="Roboto"/>
                <a:sym typeface="Roboto"/>
              </a:rPr>
              <a:t>Emotion Detection from Video using YOLOv7 and PyTorch:</a:t>
            </a:r>
            <a:r>
              <a:rPr lang="en-US" sz="1200" b="0" i="0" u="none" strike="noStrike" cap="none">
                <a:solidFill>
                  <a:srgbClr val="0D0D0D"/>
                </a:solidFill>
                <a:latin typeface="Roboto"/>
                <a:ea typeface="Roboto"/>
                <a:cs typeface="Roboto"/>
                <a:sym typeface="Roboto"/>
              </a:rPr>
              <a:t> To analyze facial expressions and body language from video data, offering another layer of emotional and symptomatic analysis. </a:t>
            </a:r>
            <a:endParaRPr sz="1200" b="0" i="0" u="none" strike="noStrike" cap="none">
              <a:solidFill>
                <a:srgbClr val="0D0D0D"/>
              </a:solidFill>
              <a:latin typeface="Roboto"/>
              <a:ea typeface="Roboto"/>
              <a:cs typeface="Roboto"/>
              <a:sym typeface="Roboto"/>
            </a:endParaRPr>
          </a:p>
        </p:txBody>
      </p:sp>
      <p:pic>
        <p:nvPicPr>
          <p:cNvPr id="242" name="Google Shape;242;g2d281e35be8_2_5"/>
          <p:cNvPicPr preferRelativeResize="0"/>
          <p:nvPr/>
        </p:nvPicPr>
        <p:blipFill rotWithShape="1">
          <a:blip r:embed="rId9">
            <a:alphaModFix/>
          </a:blip>
          <a:srcRect/>
          <a:stretch/>
        </p:blipFill>
        <p:spPr>
          <a:xfrm>
            <a:off x="8011688" y="656829"/>
            <a:ext cx="1346075" cy="320147"/>
          </a:xfrm>
          <a:prstGeom prst="rect">
            <a:avLst/>
          </a:prstGeom>
          <a:noFill/>
          <a:ln>
            <a:noFill/>
          </a:ln>
        </p:spPr>
      </p:pic>
      <p:pic>
        <p:nvPicPr>
          <p:cNvPr id="243" name="Google Shape;243;g2d281e35be8_2_5"/>
          <p:cNvPicPr preferRelativeResize="0"/>
          <p:nvPr/>
        </p:nvPicPr>
        <p:blipFill rotWithShape="1">
          <a:blip r:embed="rId10">
            <a:alphaModFix/>
          </a:blip>
          <a:srcRect/>
          <a:stretch/>
        </p:blipFill>
        <p:spPr>
          <a:xfrm>
            <a:off x="8087900" y="336681"/>
            <a:ext cx="575574" cy="320147"/>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2700346e6b0_0_51"/>
          <p:cNvPicPr preferRelativeResize="0"/>
          <p:nvPr/>
        </p:nvPicPr>
        <p:blipFill rotWithShape="1">
          <a:blip r:embed="rId3">
            <a:alphaModFix amt="70000"/>
          </a:blip>
          <a:srcRect/>
          <a:stretch/>
        </p:blipFill>
        <p:spPr>
          <a:xfrm>
            <a:off x="6121724" y="882900"/>
            <a:ext cx="1226999" cy="1226999"/>
          </a:xfrm>
          <a:prstGeom prst="rect">
            <a:avLst/>
          </a:prstGeom>
          <a:noFill/>
          <a:ln>
            <a:noFill/>
          </a:ln>
        </p:spPr>
      </p:pic>
      <p:sp>
        <p:nvSpPr>
          <p:cNvPr id="251" name="Google Shape;251;g2700346e6b0_0_51"/>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dirty="0"/>
              <a:t>Impact</a:t>
            </a:r>
            <a:endParaRPr dirty="0"/>
          </a:p>
        </p:txBody>
      </p:sp>
      <p:pic>
        <p:nvPicPr>
          <p:cNvPr id="252" name="Google Shape;252;g2700346e6b0_0_51"/>
          <p:cNvPicPr preferRelativeResize="0"/>
          <p:nvPr/>
        </p:nvPicPr>
        <p:blipFill rotWithShape="1">
          <a:blip r:embed="rId4">
            <a:alphaModFix/>
          </a:blip>
          <a:srcRect/>
          <a:stretch/>
        </p:blipFill>
        <p:spPr>
          <a:xfrm>
            <a:off x="5146525" y="2171700"/>
            <a:ext cx="1918950" cy="1918977"/>
          </a:xfrm>
          <a:prstGeom prst="rect">
            <a:avLst/>
          </a:prstGeom>
          <a:noFill/>
          <a:ln>
            <a:noFill/>
          </a:ln>
        </p:spPr>
      </p:pic>
      <p:pic>
        <p:nvPicPr>
          <p:cNvPr id="253" name="Google Shape;253;g2700346e6b0_0_51"/>
          <p:cNvPicPr preferRelativeResize="0"/>
          <p:nvPr/>
        </p:nvPicPr>
        <p:blipFill rotWithShape="1">
          <a:blip r:embed="rId5">
            <a:alphaModFix/>
          </a:blip>
          <a:srcRect/>
          <a:stretch/>
        </p:blipFill>
        <p:spPr>
          <a:xfrm>
            <a:off x="5439925" y="2666176"/>
            <a:ext cx="1397050" cy="394250"/>
          </a:xfrm>
          <a:prstGeom prst="rect">
            <a:avLst/>
          </a:prstGeom>
          <a:noFill/>
          <a:ln>
            <a:noFill/>
          </a:ln>
        </p:spPr>
      </p:pic>
      <p:pic>
        <p:nvPicPr>
          <p:cNvPr id="254" name="Google Shape;254;g2700346e6b0_0_51"/>
          <p:cNvPicPr preferRelativeResize="0"/>
          <p:nvPr/>
        </p:nvPicPr>
        <p:blipFill rotWithShape="1">
          <a:blip r:embed="rId6">
            <a:alphaModFix/>
          </a:blip>
          <a:srcRect/>
          <a:stretch/>
        </p:blipFill>
        <p:spPr>
          <a:xfrm>
            <a:off x="1565425" y="3060425"/>
            <a:ext cx="3357001" cy="212650"/>
          </a:xfrm>
          <a:prstGeom prst="rect">
            <a:avLst/>
          </a:prstGeom>
          <a:noFill/>
          <a:ln>
            <a:noFill/>
          </a:ln>
        </p:spPr>
      </p:pic>
      <p:pic>
        <p:nvPicPr>
          <p:cNvPr id="255" name="Google Shape;255;g2700346e6b0_0_51"/>
          <p:cNvPicPr preferRelativeResize="0"/>
          <p:nvPr/>
        </p:nvPicPr>
        <p:blipFill rotWithShape="1">
          <a:blip r:embed="rId7">
            <a:alphaModFix/>
          </a:blip>
          <a:srcRect/>
          <a:stretch/>
        </p:blipFill>
        <p:spPr>
          <a:xfrm>
            <a:off x="5964125" y="4205350"/>
            <a:ext cx="167025" cy="1375425"/>
          </a:xfrm>
          <a:prstGeom prst="rect">
            <a:avLst/>
          </a:prstGeom>
          <a:noFill/>
          <a:ln>
            <a:noFill/>
          </a:ln>
        </p:spPr>
      </p:pic>
      <p:pic>
        <p:nvPicPr>
          <p:cNvPr id="256" name="Google Shape;256;g2700346e6b0_0_51"/>
          <p:cNvPicPr preferRelativeResize="0"/>
          <p:nvPr/>
        </p:nvPicPr>
        <p:blipFill rotWithShape="1">
          <a:blip r:embed="rId7">
            <a:alphaModFix/>
          </a:blip>
          <a:srcRect/>
          <a:stretch/>
        </p:blipFill>
        <p:spPr>
          <a:xfrm>
            <a:off x="6054938" y="667425"/>
            <a:ext cx="167025" cy="1375425"/>
          </a:xfrm>
          <a:prstGeom prst="rect">
            <a:avLst/>
          </a:prstGeom>
          <a:noFill/>
          <a:ln>
            <a:noFill/>
          </a:ln>
        </p:spPr>
      </p:pic>
      <p:pic>
        <p:nvPicPr>
          <p:cNvPr id="257" name="Google Shape;257;g2700346e6b0_0_51"/>
          <p:cNvPicPr preferRelativeResize="0"/>
          <p:nvPr/>
        </p:nvPicPr>
        <p:blipFill rotWithShape="1">
          <a:blip r:embed="rId6">
            <a:alphaModFix/>
          </a:blip>
          <a:srcRect/>
          <a:stretch/>
        </p:blipFill>
        <p:spPr>
          <a:xfrm>
            <a:off x="7289850" y="3060425"/>
            <a:ext cx="3357001" cy="212650"/>
          </a:xfrm>
          <a:prstGeom prst="rect">
            <a:avLst/>
          </a:prstGeom>
          <a:noFill/>
          <a:ln>
            <a:noFill/>
          </a:ln>
        </p:spPr>
      </p:pic>
      <p:pic>
        <p:nvPicPr>
          <p:cNvPr id="258" name="Google Shape;258;g2700346e6b0_0_51"/>
          <p:cNvPicPr preferRelativeResize="0"/>
          <p:nvPr/>
        </p:nvPicPr>
        <p:blipFill rotWithShape="1">
          <a:blip r:embed="rId8">
            <a:alphaModFix/>
          </a:blip>
          <a:srcRect/>
          <a:stretch/>
        </p:blipFill>
        <p:spPr>
          <a:xfrm>
            <a:off x="5041433" y="2248400"/>
            <a:ext cx="569217" cy="554100"/>
          </a:xfrm>
          <a:prstGeom prst="rect">
            <a:avLst/>
          </a:prstGeom>
          <a:noFill/>
          <a:ln>
            <a:noFill/>
          </a:ln>
        </p:spPr>
      </p:pic>
      <p:pic>
        <p:nvPicPr>
          <p:cNvPr id="259" name="Google Shape;259;g2700346e6b0_0_51"/>
          <p:cNvPicPr preferRelativeResize="0"/>
          <p:nvPr/>
        </p:nvPicPr>
        <p:blipFill rotWithShape="1">
          <a:blip r:embed="rId9">
            <a:alphaModFix/>
          </a:blip>
          <a:srcRect/>
          <a:stretch/>
        </p:blipFill>
        <p:spPr>
          <a:xfrm>
            <a:off x="5685963" y="2950750"/>
            <a:ext cx="723350" cy="771300"/>
          </a:xfrm>
          <a:prstGeom prst="rect">
            <a:avLst/>
          </a:prstGeom>
          <a:noFill/>
          <a:ln>
            <a:noFill/>
          </a:ln>
        </p:spPr>
      </p:pic>
      <p:pic>
        <p:nvPicPr>
          <p:cNvPr id="260" name="Google Shape;260;g2700346e6b0_0_51"/>
          <p:cNvPicPr preferRelativeResize="0"/>
          <p:nvPr/>
        </p:nvPicPr>
        <p:blipFill rotWithShape="1">
          <a:blip r:embed="rId10">
            <a:alphaModFix/>
          </a:blip>
          <a:srcRect/>
          <a:stretch/>
        </p:blipFill>
        <p:spPr>
          <a:xfrm>
            <a:off x="5041425" y="3395763"/>
            <a:ext cx="418025" cy="450625"/>
          </a:xfrm>
          <a:prstGeom prst="rect">
            <a:avLst/>
          </a:prstGeom>
          <a:noFill/>
          <a:ln>
            <a:noFill/>
          </a:ln>
        </p:spPr>
      </p:pic>
      <p:pic>
        <p:nvPicPr>
          <p:cNvPr id="261" name="Google Shape;261;g2700346e6b0_0_51"/>
          <p:cNvPicPr preferRelativeResize="0"/>
          <p:nvPr/>
        </p:nvPicPr>
        <p:blipFill rotWithShape="1">
          <a:blip r:embed="rId11">
            <a:alphaModFix/>
          </a:blip>
          <a:srcRect/>
          <a:stretch/>
        </p:blipFill>
        <p:spPr>
          <a:xfrm>
            <a:off x="6613050" y="2248400"/>
            <a:ext cx="452416" cy="478525"/>
          </a:xfrm>
          <a:prstGeom prst="rect">
            <a:avLst/>
          </a:prstGeom>
          <a:noFill/>
          <a:ln>
            <a:noFill/>
          </a:ln>
        </p:spPr>
      </p:pic>
      <p:pic>
        <p:nvPicPr>
          <p:cNvPr id="262" name="Google Shape;262;g2700346e6b0_0_51"/>
          <p:cNvPicPr preferRelativeResize="0"/>
          <p:nvPr/>
        </p:nvPicPr>
        <p:blipFill rotWithShape="1">
          <a:blip r:embed="rId12">
            <a:alphaModFix/>
          </a:blip>
          <a:srcRect/>
          <a:stretch/>
        </p:blipFill>
        <p:spPr>
          <a:xfrm>
            <a:off x="6559625" y="3435464"/>
            <a:ext cx="569225" cy="555136"/>
          </a:xfrm>
          <a:prstGeom prst="rect">
            <a:avLst/>
          </a:prstGeom>
          <a:noFill/>
          <a:ln>
            <a:noFill/>
          </a:ln>
        </p:spPr>
      </p:pic>
      <p:pic>
        <p:nvPicPr>
          <p:cNvPr id="263" name="Google Shape;263;g2700346e6b0_0_51"/>
          <p:cNvPicPr preferRelativeResize="0"/>
          <p:nvPr/>
        </p:nvPicPr>
        <p:blipFill rotWithShape="1">
          <a:blip r:embed="rId13">
            <a:alphaModFix amt="60000"/>
          </a:blip>
          <a:srcRect/>
          <a:stretch/>
        </p:blipFill>
        <p:spPr>
          <a:xfrm>
            <a:off x="6384462" y="4066800"/>
            <a:ext cx="655750" cy="655750"/>
          </a:xfrm>
          <a:prstGeom prst="rect">
            <a:avLst/>
          </a:prstGeom>
          <a:noFill/>
          <a:ln>
            <a:noFill/>
          </a:ln>
        </p:spPr>
      </p:pic>
      <p:sp>
        <p:nvSpPr>
          <p:cNvPr id="264" name="Google Shape;264;g2700346e6b0_0_51"/>
          <p:cNvSpPr txBox="1"/>
          <p:nvPr/>
        </p:nvSpPr>
        <p:spPr>
          <a:xfrm>
            <a:off x="6326525" y="4692200"/>
            <a:ext cx="10692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666666"/>
                </a:solidFill>
                <a:highlight>
                  <a:srgbClr val="FFFFFF"/>
                </a:highlight>
                <a:latin typeface="Roboto"/>
                <a:ea typeface="Roboto"/>
                <a:cs typeface="Roboto"/>
                <a:sym typeface="Roboto"/>
              </a:rPr>
              <a:t>Global </a:t>
            </a:r>
            <a:endParaRPr sz="1200" b="1" i="0" u="none" strike="noStrike" cap="none">
              <a:solidFill>
                <a:srgbClr val="666666"/>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666666"/>
                </a:solidFill>
                <a:highlight>
                  <a:srgbClr val="FFFFFF"/>
                </a:highlight>
                <a:latin typeface="Roboto"/>
                <a:ea typeface="Roboto"/>
                <a:cs typeface="Roboto"/>
                <a:sym typeface="Roboto"/>
              </a:rPr>
              <a:t>Community</a:t>
            </a:r>
            <a:endParaRPr sz="1200" b="0" i="0" u="none" strike="noStrike" cap="none">
              <a:solidFill>
                <a:srgbClr val="666666"/>
              </a:solidFill>
              <a:latin typeface="Roboto"/>
              <a:ea typeface="Roboto"/>
              <a:cs typeface="Roboto"/>
              <a:sym typeface="Roboto"/>
            </a:endParaRPr>
          </a:p>
        </p:txBody>
      </p:sp>
      <p:sp>
        <p:nvSpPr>
          <p:cNvPr id="265" name="Google Shape;265;g2700346e6b0_0_51"/>
          <p:cNvSpPr txBox="1"/>
          <p:nvPr/>
        </p:nvSpPr>
        <p:spPr>
          <a:xfrm>
            <a:off x="4690075" y="4562900"/>
            <a:ext cx="1142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666666"/>
                </a:solidFill>
                <a:highlight>
                  <a:srgbClr val="FFFFFF"/>
                </a:highlight>
                <a:latin typeface="Roboto"/>
                <a:ea typeface="Roboto"/>
                <a:cs typeface="Roboto"/>
                <a:sym typeface="Roboto"/>
              </a:rPr>
              <a:t>Researchers</a:t>
            </a:r>
            <a:endParaRPr sz="1200" b="0" i="0" u="none" strike="noStrike" cap="none">
              <a:solidFill>
                <a:srgbClr val="666666"/>
              </a:solidFill>
              <a:latin typeface="Roboto"/>
              <a:ea typeface="Roboto"/>
              <a:cs typeface="Roboto"/>
              <a:sym typeface="Roboto"/>
            </a:endParaRPr>
          </a:p>
        </p:txBody>
      </p:sp>
      <p:sp>
        <p:nvSpPr>
          <p:cNvPr id="266" name="Google Shape;266;g2700346e6b0_0_51"/>
          <p:cNvSpPr txBox="1"/>
          <p:nvPr/>
        </p:nvSpPr>
        <p:spPr>
          <a:xfrm>
            <a:off x="4743950" y="1710000"/>
            <a:ext cx="1227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666666"/>
                </a:solidFill>
                <a:highlight>
                  <a:srgbClr val="FFFFFF"/>
                </a:highlight>
                <a:latin typeface="Roboto"/>
                <a:ea typeface="Roboto"/>
                <a:cs typeface="Roboto"/>
                <a:sym typeface="Roboto"/>
              </a:rPr>
              <a:t>Schizophrenia Patients</a:t>
            </a:r>
            <a:endParaRPr sz="1200" b="0" i="0" u="none" strike="noStrike" cap="none">
              <a:solidFill>
                <a:srgbClr val="666666"/>
              </a:solidFill>
              <a:latin typeface="Roboto"/>
              <a:ea typeface="Roboto"/>
              <a:cs typeface="Roboto"/>
              <a:sym typeface="Roboto"/>
            </a:endParaRPr>
          </a:p>
        </p:txBody>
      </p:sp>
      <p:sp>
        <p:nvSpPr>
          <p:cNvPr id="267" name="Google Shape;267;g2700346e6b0_0_51"/>
          <p:cNvSpPr txBox="1"/>
          <p:nvPr/>
        </p:nvSpPr>
        <p:spPr>
          <a:xfrm>
            <a:off x="6305976" y="1796375"/>
            <a:ext cx="1535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666666"/>
                </a:solidFill>
                <a:highlight>
                  <a:srgbClr val="FFFFFF"/>
                </a:highlight>
                <a:latin typeface="Roboto"/>
                <a:ea typeface="Roboto"/>
                <a:cs typeface="Roboto"/>
                <a:sym typeface="Roboto"/>
              </a:rPr>
              <a:t>Clinicians</a:t>
            </a:r>
            <a:endParaRPr sz="1200" b="0" i="0" u="none" strike="noStrike" cap="none">
              <a:solidFill>
                <a:srgbClr val="666666"/>
              </a:solidFill>
              <a:latin typeface="Roboto"/>
              <a:ea typeface="Roboto"/>
              <a:cs typeface="Roboto"/>
              <a:sym typeface="Roboto"/>
            </a:endParaRPr>
          </a:p>
        </p:txBody>
      </p:sp>
      <p:sp>
        <p:nvSpPr>
          <p:cNvPr id="268" name="Google Shape;268;g2700346e6b0_0_51"/>
          <p:cNvSpPr txBox="1"/>
          <p:nvPr/>
        </p:nvSpPr>
        <p:spPr>
          <a:xfrm>
            <a:off x="450425" y="997263"/>
            <a:ext cx="4230150" cy="1954351"/>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6AA84F"/>
                </a:solidFill>
                <a:latin typeface="Roboto"/>
                <a:ea typeface="Roboto"/>
                <a:cs typeface="Roboto"/>
                <a:sym typeface="Roboto"/>
              </a:rPr>
              <a:t>Improved Health Outcomes:</a:t>
            </a:r>
            <a:r>
              <a:rPr lang="en-US" sz="1200" b="0" i="0" u="none" strike="noStrike" cap="none">
                <a:solidFill>
                  <a:srgbClr val="6AA84F"/>
                </a:solidFill>
                <a:latin typeface="Roboto"/>
                <a:ea typeface="Roboto"/>
                <a:cs typeface="Roboto"/>
                <a:sym typeface="Roboto"/>
              </a:rPr>
              <a:t> </a:t>
            </a:r>
            <a:r>
              <a:rPr lang="en-US" sz="1200" b="0" i="0" u="none" strike="noStrike" cap="none">
                <a:solidFill>
                  <a:schemeClr val="dk2"/>
                </a:solidFill>
                <a:latin typeface="Roboto"/>
                <a:ea typeface="Roboto"/>
                <a:cs typeface="Roboto"/>
                <a:sym typeface="Roboto"/>
              </a:rPr>
              <a:t>With more accurate diagnostics and personalized treatment plans, reduced symptoms, and improved quality of life.</a:t>
            </a:r>
            <a:endParaRPr sz="1200" b="0" i="0" u="none" strike="noStrike" cap="none">
              <a:solidFill>
                <a:schemeClr val="dk2"/>
              </a:solidFill>
              <a:latin typeface="Roboto"/>
              <a:ea typeface="Roboto"/>
              <a:cs typeface="Roboto"/>
              <a:sym typeface="Roboto"/>
            </a:endParaRPr>
          </a:p>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6AA84F"/>
                </a:solidFill>
                <a:latin typeface="Roboto"/>
                <a:ea typeface="Roboto"/>
                <a:cs typeface="Roboto"/>
                <a:sym typeface="Roboto"/>
              </a:rPr>
              <a:t>Healthcare Savings:</a:t>
            </a:r>
            <a:r>
              <a:rPr lang="en-US" sz="1200" b="0" i="0" u="none" strike="noStrike" cap="none">
                <a:solidFill>
                  <a:schemeClr val="dk2"/>
                </a:solidFill>
                <a:latin typeface="Roboto"/>
                <a:ea typeface="Roboto"/>
                <a:cs typeface="Roboto"/>
                <a:sym typeface="Roboto"/>
              </a:rPr>
              <a:t> Minimizes hospitalization/tests cost</a:t>
            </a:r>
            <a:endParaRPr sz="1200" b="0" i="0" u="none" strike="noStrike" cap="none">
              <a:solidFill>
                <a:schemeClr val="dk2"/>
              </a:solidFill>
              <a:latin typeface="Roboto"/>
              <a:ea typeface="Roboto"/>
              <a:cs typeface="Roboto"/>
              <a:sym typeface="Roboto"/>
            </a:endParaRPr>
          </a:p>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6AA84F"/>
                </a:solidFill>
                <a:latin typeface="Roboto"/>
                <a:ea typeface="Roboto"/>
                <a:cs typeface="Roboto"/>
                <a:sym typeface="Roboto"/>
              </a:rPr>
              <a:t>Social Inclusiveness:</a:t>
            </a:r>
            <a:r>
              <a:rPr lang="en-US" sz="1200" b="0" i="0" u="none" strike="noStrike" cap="none">
                <a:solidFill>
                  <a:srgbClr val="6AA84F"/>
                </a:solidFill>
                <a:latin typeface="Roboto"/>
                <a:ea typeface="Roboto"/>
                <a:cs typeface="Roboto"/>
                <a:sym typeface="Roboto"/>
              </a:rPr>
              <a:t> </a:t>
            </a:r>
            <a:r>
              <a:rPr lang="en-US" sz="1200" b="0" i="0" u="none" strike="noStrike" cap="none">
                <a:solidFill>
                  <a:schemeClr val="dk2"/>
                </a:solidFill>
                <a:latin typeface="Roboto"/>
                <a:ea typeface="Roboto"/>
                <a:cs typeface="Roboto"/>
                <a:sym typeface="Roboto"/>
              </a:rPr>
              <a:t>standard unbiased diagnosis and treatment eliminate social stigma.</a:t>
            </a:r>
            <a:endParaRPr sz="1200" b="0" i="0" u="none" strike="noStrike" cap="none">
              <a:solidFill>
                <a:schemeClr val="dk2"/>
              </a:solidFill>
              <a:latin typeface="Roboto"/>
              <a:ea typeface="Roboto"/>
              <a:cs typeface="Roboto"/>
              <a:sym typeface="Roboto"/>
            </a:endParaRPr>
          </a:p>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6AA84F"/>
                </a:solidFill>
                <a:latin typeface="Roboto"/>
                <a:ea typeface="Roboto"/>
                <a:cs typeface="Roboto"/>
                <a:sym typeface="Roboto"/>
              </a:rPr>
              <a:t>Convenience:</a:t>
            </a:r>
            <a:r>
              <a:rPr lang="en-US" sz="1200" b="0" i="0" u="none" strike="noStrike" cap="none">
                <a:solidFill>
                  <a:srgbClr val="6AA84F"/>
                </a:solidFill>
                <a:latin typeface="Roboto"/>
                <a:ea typeface="Roboto"/>
                <a:cs typeface="Roboto"/>
                <a:sym typeface="Roboto"/>
              </a:rPr>
              <a:t> </a:t>
            </a:r>
            <a:r>
              <a:rPr lang="en-US" sz="1200" b="0" i="0" u="none" strike="noStrike" cap="none">
                <a:solidFill>
                  <a:schemeClr val="dk2"/>
                </a:solidFill>
                <a:latin typeface="Roboto"/>
                <a:ea typeface="Roboto"/>
                <a:cs typeface="Roboto"/>
                <a:sym typeface="Roboto"/>
              </a:rPr>
              <a:t>privacy and comfort in treatment</a:t>
            </a:r>
            <a:endParaRPr sz="1200" b="0" i="0" u="none" strike="noStrike" cap="none">
              <a:solidFill>
                <a:schemeClr val="dk2"/>
              </a:solidFill>
              <a:latin typeface="Roboto"/>
              <a:ea typeface="Roboto"/>
              <a:cs typeface="Roboto"/>
              <a:sym typeface="Roboto"/>
            </a:endParaRPr>
          </a:p>
        </p:txBody>
      </p:sp>
      <p:pic>
        <p:nvPicPr>
          <p:cNvPr id="269" name="Google Shape;269;g2700346e6b0_0_51"/>
          <p:cNvPicPr preferRelativeResize="0"/>
          <p:nvPr/>
        </p:nvPicPr>
        <p:blipFill rotWithShape="1">
          <a:blip r:embed="rId14">
            <a:alphaModFix amt="60000"/>
          </a:blip>
          <a:srcRect/>
          <a:stretch/>
        </p:blipFill>
        <p:spPr>
          <a:xfrm>
            <a:off x="4995799" y="1043725"/>
            <a:ext cx="655750" cy="655750"/>
          </a:xfrm>
          <a:prstGeom prst="rect">
            <a:avLst/>
          </a:prstGeom>
          <a:noFill/>
          <a:ln>
            <a:noFill/>
          </a:ln>
        </p:spPr>
      </p:pic>
      <p:pic>
        <p:nvPicPr>
          <p:cNvPr id="270" name="Google Shape;270;g2700346e6b0_0_51"/>
          <p:cNvPicPr preferRelativeResize="0"/>
          <p:nvPr/>
        </p:nvPicPr>
        <p:blipFill rotWithShape="1">
          <a:blip r:embed="rId15">
            <a:alphaModFix amt="85000"/>
          </a:blip>
          <a:srcRect/>
          <a:stretch/>
        </p:blipFill>
        <p:spPr>
          <a:xfrm>
            <a:off x="4816825" y="3989864"/>
            <a:ext cx="723325" cy="657224"/>
          </a:xfrm>
          <a:prstGeom prst="rect">
            <a:avLst/>
          </a:prstGeom>
          <a:noFill/>
          <a:ln>
            <a:noFill/>
          </a:ln>
        </p:spPr>
      </p:pic>
      <p:sp>
        <p:nvSpPr>
          <p:cNvPr id="271" name="Google Shape;271;g2700346e6b0_0_51"/>
          <p:cNvSpPr txBox="1"/>
          <p:nvPr/>
        </p:nvSpPr>
        <p:spPr>
          <a:xfrm>
            <a:off x="7120125" y="3475625"/>
            <a:ext cx="5071800" cy="2334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E69138"/>
                </a:solidFill>
                <a:latin typeface="Roboto"/>
                <a:ea typeface="Roboto"/>
                <a:cs typeface="Roboto"/>
                <a:sym typeface="Roboto"/>
              </a:rPr>
              <a:t>Global Reach and Accessibility:</a:t>
            </a:r>
            <a:r>
              <a:rPr lang="en-US" sz="1200" b="1" i="0" u="none" strike="noStrike" cap="none">
                <a:solidFill>
                  <a:srgbClr val="0000FF"/>
                </a:solidFill>
                <a:latin typeface="Roboto"/>
                <a:ea typeface="Roboto"/>
                <a:cs typeface="Roboto"/>
                <a:sym typeface="Roboto"/>
              </a:rPr>
              <a:t> </a:t>
            </a:r>
            <a:r>
              <a:rPr lang="en-US" sz="1200" b="0" i="0" u="none" strike="noStrike" cap="none">
                <a:solidFill>
                  <a:schemeClr val="dk2"/>
                </a:solidFill>
                <a:latin typeface="Roboto"/>
                <a:ea typeface="Roboto"/>
                <a:cs typeface="Roboto"/>
                <a:sym typeface="Roboto"/>
              </a:rPr>
              <a:t>Given its digital and AI-driven nature, the app can be deployed across different regions, including underserved areas with limited access to specialized psychiatric services.</a:t>
            </a:r>
            <a:endParaRPr sz="1200" b="0" i="0" u="none" strike="noStrike" cap="none">
              <a:solidFill>
                <a:schemeClr val="dk2"/>
              </a:solidFill>
              <a:latin typeface="Roboto"/>
              <a:ea typeface="Roboto"/>
              <a:cs typeface="Roboto"/>
              <a:sym typeface="Roboto"/>
            </a:endParaRPr>
          </a:p>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E69138"/>
                </a:solidFill>
                <a:latin typeface="Roboto"/>
                <a:ea typeface="Roboto"/>
                <a:cs typeface="Roboto"/>
                <a:sym typeface="Roboto"/>
              </a:rPr>
              <a:t>Optimized National Health Expenditure: </a:t>
            </a:r>
            <a:r>
              <a:rPr lang="en-US" sz="1200" b="0" i="0" u="none" strike="noStrike" cap="none">
                <a:solidFill>
                  <a:schemeClr val="dk2"/>
                </a:solidFill>
                <a:latin typeface="Roboto"/>
                <a:ea typeface="Roboto"/>
                <a:cs typeface="Roboto"/>
                <a:sym typeface="Roboto"/>
              </a:rPr>
              <a:t>Minimizes hospitalization and treatment cost managing the chronic mental health disorder. NewSights MSMAS will enable better expenditure forecasting. It also optimizes healthcare resource utilization.</a:t>
            </a:r>
            <a:endParaRPr sz="1200" b="0" i="0" u="none" strike="noStrike" cap="none">
              <a:solidFill>
                <a:schemeClr val="dk2"/>
              </a:solidFill>
              <a:latin typeface="Roboto"/>
              <a:ea typeface="Roboto"/>
              <a:cs typeface="Roboto"/>
              <a:sym typeface="Roboto"/>
            </a:endParaRPr>
          </a:p>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E69138"/>
                </a:solidFill>
                <a:latin typeface="Roboto"/>
                <a:ea typeface="Roboto"/>
                <a:cs typeface="Roboto"/>
                <a:sym typeface="Roboto"/>
              </a:rPr>
              <a:t>Social Inclusiveness and productivity: </a:t>
            </a:r>
            <a:r>
              <a:rPr lang="en-US" sz="1200" b="0" i="0" u="none" strike="noStrike" cap="none">
                <a:solidFill>
                  <a:schemeClr val="dk2"/>
                </a:solidFill>
                <a:latin typeface="Roboto"/>
                <a:ea typeface="Roboto"/>
                <a:cs typeface="Roboto"/>
                <a:sym typeface="Roboto"/>
              </a:rPr>
              <a:t>Recovered sociable and employable individual increases social value.</a:t>
            </a:r>
            <a:endParaRPr sz="1200" b="0" i="0" u="none" strike="noStrike" cap="none">
              <a:solidFill>
                <a:schemeClr val="dk2"/>
              </a:solidFill>
              <a:latin typeface="Roboto"/>
              <a:ea typeface="Roboto"/>
              <a:cs typeface="Roboto"/>
              <a:sym typeface="Roboto"/>
            </a:endParaRPr>
          </a:p>
        </p:txBody>
      </p:sp>
      <p:sp>
        <p:nvSpPr>
          <p:cNvPr id="272" name="Google Shape;272;g2700346e6b0_0_51"/>
          <p:cNvSpPr txBox="1"/>
          <p:nvPr/>
        </p:nvSpPr>
        <p:spPr>
          <a:xfrm>
            <a:off x="450475" y="3475613"/>
            <a:ext cx="4239600" cy="19095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A64D79"/>
                </a:solidFill>
                <a:latin typeface="Roboto"/>
                <a:ea typeface="Roboto"/>
                <a:cs typeface="Roboto"/>
                <a:sym typeface="Roboto"/>
              </a:rPr>
              <a:t>Research and development of new treatment methodologies:</a:t>
            </a:r>
            <a:r>
              <a:rPr lang="en-US" sz="1200" b="0" i="0" u="none" strike="noStrike" cap="none">
                <a:solidFill>
                  <a:srgbClr val="A64D79"/>
                </a:solidFill>
                <a:latin typeface="Roboto"/>
                <a:ea typeface="Roboto"/>
                <a:cs typeface="Roboto"/>
                <a:sym typeface="Roboto"/>
              </a:rPr>
              <a:t> </a:t>
            </a:r>
            <a:r>
              <a:rPr lang="en-US" sz="1200" b="0" i="0" u="none" strike="noStrike" cap="none">
                <a:solidFill>
                  <a:schemeClr val="dk2"/>
                </a:solidFill>
                <a:latin typeface="Roboto"/>
                <a:ea typeface="Roboto"/>
                <a:cs typeface="Roboto"/>
                <a:sym typeface="Roboto"/>
              </a:rPr>
              <a:t>The rich dataset generated by tool can be a valuable resource for ongoing research into schizophrenia. The rich dataset ensures accuracy, scale and global diverse sample.</a:t>
            </a:r>
            <a:endParaRPr sz="1200" b="0" i="0" u="none" strike="noStrike" cap="none">
              <a:solidFill>
                <a:schemeClr val="dk2"/>
              </a:solidFill>
              <a:latin typeface="Roboto"/>
              <a:ea typeface="Roboto"/>
              <a:cs typeface="Roboto"/>
              <a:sym typeface="Roboto"/>
            </a:endParaRPr>
          </a:p>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A64D79"/>
                </a:solidFill>
                <a:latin typeface="Roboto"/>
                <a:ea typeface="Roboto"/>
                <a:cs typeface="Roboto"/>
                <a:sym typeface="Roboto"/>
              </a:rPr>
              <a:t>Faster feedback loop:</a:t>
            </a:r>
            <a:r>
              <a:rPr lang="en-US" sz="1300" b="0" i="0" u="none" strike="noStrike" cap="none">
                <a:solidFill>
                  <a:schemeClr val="dk2"/>
                </a:solidFill>
                <a:latin typeface="Roboto"/>
                <a:ea typeface="Roboto"/>
                <a:cs typeface="Roboto"/>
                <a:sym typeface="Roboto"/>
              </a:rPr>
              <a:t> </a:t>
            </a:r>
            <a:r>
              <a:rPr lang="en-US" sz="1200" b="0" i="0" u="none" strike="noStrike" cap="none">
                <a:solidFill>
                  <a:schemeClr val="dk2"/>
                </a:solidFill>
                <a:latin typeface="Roboto"/>
                <a:ea typeface="Roboto"/>
                <a:cs typeface="Roboto"/>
                <a:sym typeface="Roboto"/>
              </a:rPr>
              <a:t>improved connection with healthcare providers and patients enables faster research feedback loop. </a:t>
            </a:r>
            <a:endParaRPr sz="1200" b="0" i="0" u="none" strike="noStrike" cap="none">
              <a:solidFill>
                <a:schemeClr val="dk2"/>
              </a:solidFill>
              <a:latin typeface="Roboto"/>
              <a:ea typeface="Roboto"/>
              <a:cs typeface="Roboto"/>
              <a:sym typeface="Roboto"/>
            </a:endParaRPr>
          </a:p>
        </p:txBody>
      </p:sp>
      <p:sp>
        <p:nvSpPr>
          <p:cNvPr id="273" name="Google Shape;273;g2700346e6b0_0_51"/>
          <p:cNvSpPr txBox="1"/>
          <p:nvPr/>
        </p:nvSpPr>
        <p:spPr>
          <a:xfrm>
            <a:off x="7113500" y="441960"/>
            <a:ext cx="4939500" cy="2529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3D85C6"/>
                </a:solidFill>
                <a:latin typeface="Roboto"/>
                <a:ea typeface="Roboto"/>
                <a:cs typeface="Roboto"/>
                <a:sym typeface="Roboto"/>
              </a:rPr>
              <a:t>Empowering Healthcare Providers:</a:t>
            </a:r>
            <a:r>
              <a:rPr lang="en-US" sz="1200" b="1" i="0" u="none" strike="noStrike" cap="none">
                <a:solidFill>
                  <a:srgbClr val="0000FF"/>
                </a:solidFill>
                <a:latin typeface="Roboto"/>
                <a:ea typeface="Roboto"/>
                <a:cs typeface="Roboto"/>
                <a:sym typeface="Roboto"/>
              </a:rPr>
              <a:t> </a:t>
            </a:r>
            <a:r>
              <a:rPr lang="en-US" sz="1200" b="0" i="0" u="none" strike="noStrike" cap="none">
                <a:solidFill>
                  <a:schemeClr val="dk2"/>
                </a:solidFill>
                <a:latin typeface="Roboto"/>
                <a:ea typeface="Roboto"/>
                <a:cs typeface="Roboto"/>
                <a:sym typeface="Roboto"/>
              </a:rPr>
              <a:t>NewSights MSMAS uses AI to analyze complex, multimodal data, which minimizes the subjective bias inherent in traditional psychiatric evaluations. The  standardized data driven diagnosis ensures accurate and timely identification of schizophrenia.</a:t>
            </a:r>
            <a:endParaRPr sz="1200" b="0" i="0" u="none" strike="noStrike" cap="none">
              <a:solidFill>
                <a:schemeClr val="dk2"/>
              </a:solidFill>
              <a:latin typeface="Roboto"/>
              <a:ea typeface="Roboto"/>
              <a:cs typeface="Roboto"/>
              <a:sym typeface="Roboto"/>
            </a:endParaRPr>
          </a:p>
          <a:p>
            <a:pPr marL="457200" marR="0" lvl="0" indent="-304800" algn="l" rtl="0">
              <a:lnSpc>
                <a:spcPct val="115000"/>
              </a:lnSpc>
              <a:spcBef>
                <a:spcPts val="0"/>
              </a:spcBef>
              <a:spcAft>
                <a:spcPts val="0"/>
              </a:spcAft>
              <a:buClr>
                <a:schemeClr val="dk2"/>
              </a:buClr>
              <a:buSzPts val="1200"/>
              <a:buFont typeface="Roboto"/>
              <a:buChar char="●"/>
            </a:pPr>
            <a:r>
              <a:rPr lang="en-US" sz="1300" b="1" i="0" u="none" strike="noStrike" cap="none">
                <a:solidFill>
                  <a:srgbClr val="3D85C6"/>
                </a:solidFill>
                <a:latin typeface="Roboto"/>
                <a:ea typeface="Roboto"/>
                <a:cs typeface="Roboto"/>
                <a:sym typeface="Roboto"/>
              </a:rPr>
              <a:t>Enhanced Monitoring and proactive treatment:</a:t>
            </a:r>
            <a:r>
              <a:rPr lang="en-US" sz="1300" b="0" i="0" u="none" strike="noStrike" cap="none">
                <a:solidFill>
                  <a:srgbClr val="3D85C6"/>
                </a:solidFill>
                <a:latin typeface="Roboto"/>
                <a:ea typeface="Roboto"/>
                <a:cs typeface="Roboto"/>
                <a:sym typeface="Roboto"/>
              </a:rPr>
              <a:t> </a:t>
            </a:r>
            <a:r>
              <a:rPr lang="en-US" sz="1200" b="0" i="0" u="none" strike="noStrike" cap="none">
                <a:solidFill>
                  <a:schemeClr val="dk2"/>
                </a:solidFill>
                <a:latin typeface="Roboto"/>
                <a:ea typeface="Roboto"/>
                <a:cs typeface="Roboto"/>
                <a:sym typeface="Roboto"/>
              </a:rPr>
              <a:t>The continuous and non-invasive monitoring capabilities of the app allows for the detection of subtle changes in symptoms that might not be evident during routine clinical visits, enabling proactive management of the condition, potentially preventing severe episodes and reducing emergency interventions.</a:t>
            </a:r>
            <a:endParaRPr sz="1200" b="0" i="0" u="none" strike="noStrike" cap="none">
              <a:solidFill>
                <a:schemeClr val="dk2"/>
              </a:solidFill>
              <a:latin typeface="Roboto"/>
              <a:ea typeface="Roboto"/>
              <a:cs typeface="Roboto"/>
              <a:sym typeface="Roboto"/>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2d06dc8fc07_0_4"/>
          <p:cNvPicPr preferRelativeResize="0"/>
          <p:nvPr/>
        </p:nvPicPr>
        <p:blipFill rotWithShape="1">
          <a:blip r:embed="rId3">
            <a:alphaModFix amt="50000"/>
          </a:blip>
          <a:srcRect/>
          <a:stretch/>
        </p:blipFill>
        <p:spPr>
          <a:xfrm>
            <a:off x="183199" y="1451600"/>
            <a:ext cx="1842451" cy="3514350"/>
          </a:xfrm>
          <a:prstGeom prst="rect">
            <a:avLst/>
          </a:prstGeom>
          <a:noFill/>
          <a:ln>
            <a:noFill/>
          </a:ln>
        </p:spPr>
      </p:pic>
      <p:sp>
        <p:nvSpPr>
          <p:cNvPr id="280" name="Google Shape;280;g2d06dc8fc07_0_4"/>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a:t>Ethics</a:t>
            </a:r>
            <a:endParaRPr/>
          </a:p>
        </p:txBody>
      </p:sp>
      <p:sp>
        <p:nvSpPr>
          <p:cNvPr id="281" name="Google Shape;281;g2d06dc8fc07_0_4"/>
          <p:cNvSpPr/>
          <p:nvPr/>
        </p:nvSpPr>
        <p:spPr>
          <a:xfrm>
            <a:off x="2135950" y="1432150"/>
            <a:ext cx="2213400" cy="2105700"/>
          </a:xfrm>
          <a:prstGeom prst="roundRect">
            <a:avLst>
              <a:gd name="adj" fmla="val 1946"/>
            </a:avLst>
          </a:prstGeom>
          <a:solidFill>
            <a:srgbClr val="3577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82" name="Google Shape;282;g2d06dc8fc07_0_4"/>
          <p:cNvSpPr/>
          <p:nvPr/>
        </p:nvSpPr>
        <p:spPr>
          <a:xfrm>
            <a:off x="2140100" y="3665825"/>
            <a:ext cx="9808200" cy="708300"/>
          </a:xfrm>
          <a:prstGeom prst="roundRect">
            <a:avLst>
              <a:gd name="adj" fmla="val 1946"/>
            </a:avLst>
          </a:prstGeom>
          <a:solidFill>
            <a:srgbClr val="3577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83" name="Google Shape;283;g2d06dc8fc07_0_4"/>
          <p:cNvSpPr/>
          <p:nvPr/>
        </p:nvSpPr>
        <p:spPr>
          <a:xfrm>
            <a:off x="2140100" y="4474375"/>
            <a:ext cx="9808200" cy="708300"/>
          </a:xfrm>
          <a:prstGeom prst="roundRect">
            <a:avLst>
              <a:gd name="adj" fmla="val 1946"/>
            </a:avLst>
          </a:prstGeom>
          <a:solidFill>
            <a:srgbClr val="3577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84" name="Google Shape;284;g2d06dc8fc07_0_4"/>
          <p:cNvSpPr/>
          <p:nvPr/>
        </p:nvSpPr>
        <p:spPr>
          <a:xfrm>
            <a:off x="4459650" y="1459875"/>
            <a:ext cx="2502600" cy="2105700"/>
          </a:xfrm>
          <a:prstGeom prst="roundRect">
            <a:avLst>
              <a:gd name="adj" fmla="val 1946"/>
            </a:avLst>
          </a:prstGeom>
          <a:solidFill>
            <a:srgbClr val="3577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85" name="Google Shape;285;g2d06dc8fc07_0_4"/>
          <p:cNvSpPr/>
          <p:nvPr/>
        </p:nvSpPr>
        <p:spPr>
          <a:xfrm>
            <a:off x="7072550" y="1435150"/>
            <a:ext cx="2382000" cy="2105700"/>
          </a:xfrm>
          <a:prstGeom prst="roundRect">
            <a:avLst>
              <a:gd name="adj" fmla="val 1946"/>
            </a:avLst>
          </a:prstGeom>
          <a:solidFill>
            <a:srgbClr val="3577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86" name="Google Shape;286;g2d06dc8fc07_0_4"/>
          <p:cNvSpPr/>
          <p:nvPr/>
        </p:nvSpPr>
        <p:spPr>
          <a:xfrm>
            <a:off x="9526025" y="1435100"/>
            <a:ext cx="2405100" cy="2105700"/>
          </a:xfrm>
          <a:prstGeom prst="roundRect">
            <a:avLst>
              <a:gd name="adj" fmla="val 1946"/>
            </a:avLst>
          </a:prstGeom>
          <a:solidFill>
            <a:srgbClr val="3577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pic>
        <p:nvPicPr>
          <p:cNvPr id="287" name="Google Shape;287;g2d06dc8fc07_0_4"/>
          <p:cNvPicPr preferRelativeResize="0"/>
          <p:nvPr/>
        </p:nvPicPr>
        <p:blipFill rotWithShape="1">
          <a:blip r:embed="rId4">
            <a:alphaModFix/>
          </a:blip>
          <a:srcRect/>
          <a:stretch/>
        </p:blipFill>
        <p:spPr>
          <a:xfrm>
            <a:off x="2927650" y="1432151"/>
            <a:ext cx="577475" cy="534701"/>
          </a:xfrm>
          <a:prstGeom prst="rect">
            <a:avLst/>
          </a:prstGeom>
          <a:solidFill>
            <a:srgbClr val="0078D4"/>
          </a:solidFill>
          <a:ln>
            <a:noFill/>
          </a:ln>
        </p:spPr>
      </p:pic>
      <p:pic>
        <p:nvPicPr>
          <p:cNvPr id="288" name="Google Shape;288;g2d06dc8fc07_0_4"/>
          <p:cNvPicPr preferRelativeResize="0"/>
          <p:nvPr/>
        </p:nvPicPr>
        <p:blipFill rotWithShape="1">
          <a:blip r:embed="rId5">
            <a:alphaModFix/>
          </a:blip>
          <a:srcRect/>
          <a:stretch/>
        </p:blipFill>
        <p:spPr>
          <a:xfrm>
            <a:off x="5360638" y="1460647"/>
            <a:ext cx="577475" cy="502953"/>
          </a:xfrm>
          <a:prstGeom prst="rect">
            <a:avLst/>
          </a:prstGeom>
          <a:noFill/>
          <a:ln>
            <a:noFill/>
          </a:ln>
        </p:spPr>
      </p:pic>
      <p:pic>
        <p:nvPicPr>
          <p:cNvPr id="289" name="Google Shape;289;g2d06dc8fc07_0_4"/>
          <p:cNvPicPr preferRelativeResize="0"/>
          <p:nvPr/>
        </p:nvPicPr>
        <p:blipFill rotWithShape="1">
          <a:blip r:embed="rId6">
            <a:alphaModFix/>
          </a:blip>
          <a:srcRect/>
          <a:stretch/>
        </p:blipFill>
        <p:spPr>
          <a:xfrm>
            <a:off x="7994050" y="1441450"/>
            <a:ext cx="500200" cy="532300"/>
          </a:xfrm>
          <a:prstGeom prst="rect">
            <a:avLst/>
          </a:prstGeom>
          <a:noFill/>
          <a:ln>
            <a:noFill/>
          </a:ln>
        </p:spPr>
      </p:pic>
      <p:pic>
        <p:nvPicPr>
          <p:cNvPr id="290" name="Google Shape;290;g2d06dc8fc07_0_4"/>
          <p:cNvPicPr preferRelativeResize="0"/>
          <p:nvPr/>
        </p:nvPicPr>
        <p:blipFill rotWithShape="1">
          <a:blip r:embed="rId7">
            <a:alphaModFix/>
          </a:blip>
          <a:srcRect/>
          <a:stretch/>
        </p:blipFill>
        <p:spPr>
          <a:xfrm>
            <a:off x="10352850" y="1451588"/>
            <a:ext cx="577475" cy="511987"/>
          </a:xfrm>
          <a:prstGeom prst="rect">
            <a:avLst/>
          </a:prstGeom>
          <a:noFill/>
          <a:ln>
            <a:noFill/>
          </a:ln>
        </p:spPr>
      </p:pic>
      <p:pic>
        <p:nvPicPr>
          <p:cNvPr id="291" name="Google Shape;291;g2d06dc8fc07_0_4"/>
          <p:cNvPicPr preferRelativeResize="0"/>
          <p:nvPr/>
        </p:nvPicPr>
        <p:blipFill rotWithShape="1">
          <a:blip r:embed="rId8">
            <a:alphaModFix/>
          </a:blip>
          <a:srcRect/>
          <a:stretch/>
        </p:blipFill>
        <p:spPr>
          <a:xfrm>
            <a:off x="2354526" y="3725250"/>
            <a:ext cx="584170" cy="369300"/>
          </a:xfrm>
          <a:prstGeom prst="rect">
            <a:avLst/>
          </a:prstGeom>
          <a:noFill/>
          <a:ln>
            <a:noFill/>
          </a:ln>
        </p:spPr>
      </p:pic>
      <p:pic>
        <p:nvPicPr>
          <p:cNvPr id="292" name="Google Shape;292;g2d06dc8fc07_0_4"/>
          <p:cNvPicPr preferRelativeResize="0"/>
          <p:nvPr/>
        </p:nvPicPr>
        <p:blipFill rotWithShape="1">
          <a:blip r:embed="rId9">
            <a:alphaModFix/>
          </a:blip>
          <a:srcRect/>
          <a:stretch/>
        </p:blipFill>
        <p:spPr>
          <a:xfrm>
            <a:off x="2354513" y="4502110"/>
            <a:ext cx="500200" cy="442490"/>
          </a:xfrm>
          <a:prstGeom prst="rect">
            <a:avLst/>
          </a:prstGeom>
          <a:noFill/>
          <a:ln>
            <a:noFill/>
          </a:ln>
        </p:spPr>
      </p:pic>
      <p:sp>
        <p:nvSpPr>
          <p:cNvPr id="293" name="Google Shape;293;g2d06dc8fc07_0_4"/>
          <p:cNvSpPr txBox="1"/>
          <p:nvPr/>
        </p:nvSpPr>
        <p:spPr>
          <a:xfrm>
            <a:off x="2819050" y="1834650"/>
            <a:ext cx="847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Fairness</a:t>
            </a:r>
            <a:endParaRPr sz="1400" b="1" i="0" u="none" strike="noStrike" cap="none">
              <a:solidFill>
                <a:schemeClr val="lt1"/>
              </a:solidFill>
              <a:latin typeface="Arial"/>
              <a:ea typeface="Arial"/>
              <a:cs typeface="Arial"/>
              <a:sym typeface="Arial"/>
            </a:endParaRPr>
          </a:p>
        </p:txBody>
      </p:sp>
      <p:sp>
        <p:nvSpPr>
          <p:cNvPr id="294" name="Google Shape;294;g2d06dc8fc07_0_4"/>
          <p:cNvSpPr txBox="1"/>
          <p:nvPr/>
        </p:nvSpPr>
        <p:spPr>
          <a:xfrm>
            <a:off x="4839088" y="1834650"/>
            <a:ext cx="3206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Reliability &amp; Safety</a:t>
            </a:r>
            <a:endParaRPr sz="1400" b="1" i="0" u="none" strike="noStrike" cap="none">
              <a:solidFill>
                <a:schemeClr val="lt1"/>
              </a:solidFill>
              <a:latin typeface="Arial"/>
              <a:ea typeface="Arial"/>
              <a:cs typeface="Arial"/>
              <a:sym typeface="Arial"/>
            </a:endParaRPr>
          </a:p>
        </p:txBody>
      </p:sp>
      <p:sp>
        <p:nvSpPr>
          <p:cNvPr id="295" name="Google Shape;295;g2d06dc8fc07_0_4"/>
          <p:cNvSpPr txBox="1"/>
          <p:nvPr/>
        </p:nvSpPr>
        <p:spPr>
          <a:xfrm>
            <a:off x="7517813" y="1650250"/>
            <a:ext cx="300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50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Privacy &amp; Security</a:t>
            </a:r>
            <a:endParaRPr sz="1400" b="1" i="0" u="none" strike="noStrike" cap="none">
              <a:solidFill>
                <a:schemeClr val="lt1"/>
              </a:solidFill>
              <a:latin typeface="Arial"/>
              <a:ea typeface="Arial"/>
              <a:cs typeface="Arial"/>
              <a:sym typeface="Arial"/>
            </a:endParaRPr>
          </a:p>
        </p:txBody>
      </p:sp>
      <p:sp>
        <p:nvSpPr>
          <p:cNvPr id="296" name="Google Shape;296;g2d06dc8fc07_0_4"/>
          <p:cNvSpPr txBox="1"/>
          <p:nvPr/>
        </p:nvSpPr>
        <p:spPr>
          <a:xfrm>
            <a:off x="10086550" y="1660095"/>
            <a:ext cx="1565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50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Inclusiveness</a:t>
            </a:r>
            <a:endParaRPr sz="1400" b="1" i="0" u="none" strike="noStrike" cap="none">
              <a:solidFill>
                <a:schemeClr val="lt1"/>
              </a:solidFill>
              <a:latin typeface="Arial"/>
              <a:ea typeface="Arial"/>
              <a:cs typeface="Arial"/>
              <a:sym typeface="Arial"/>
            </a:endParaRPr>
          </a:p>
        </p:txBody>
      </p:sp>
      <p:sp>
        <p:nvSpPr>
          <p:cNvPr id="297" name="Google Shape;297;g2d06dc8fc07_0_4"/>
          <p:cNvSpPr txBox="1"/>
          <p:nvPr/>
        </p:nvSpPr>
        <p:spPr>
          <a:xfrm>
            <a:off x="2135950" y="3837000"/>
            <a:ext cx="300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50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Transparency</a:t>
            </a:r>
            <a:endParaRPr sz="1400" b="1" i="0" u="none" strike="noStrike" cap="none">
              <a:solidFill>
                <a:schemeClr val="lt1"/>
              </a:solidFill>
              <a:latin typeface="Arial"/>
              <a:ea typeface="Arial"/>
              <a:cs typeface="Arial"/>
              <a:sym typeface="Arial"/>
            </a:endParaRPr>
          </a:p>
        </p:txBody>
      </p:sp>
      <p:sp>
        <p:nvSpPr>
          <p:cNvPr id="298" name="Google Shape;298;g2d06dc8fc07_0_4"/>
          <p:cNvSpPr txBox="1"/>
          <p:nvPr/>
        </p:nvSpPr>
        <p:spPr>
          <a:xfrm>
            <a:off x="2135950" y="4643875"/>
            <a:ext cx="300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50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Accountability</a:t>
            </a:r>
            <a:endParaRPr sz="1400" b="1" i="0" u="none" strike="noStrike" cap="none">
              <a:solidFill>
                <a:schemeClr val="lt1"/>
              </a:solidFill>
              <a:latin typeface="Arial"/>
              <a:ea typeface="Arial"/>
              <a:cs typeface="Arial"/>
              <a:sym typeface="Arial"/>
            </a:endParaRPr>
          </a:p>
        </p:txBody>
      </p:sp>
      <p:sp>
        <p:nvSpPr>
          <p:cNvPr id="299" name="Google Shape;299;g2d06dc8fc07_0_4"/>
          <p:cNvSpPr txBox="1"/>
          <p:nvPr/>
        </p:nvSpPr>
        <p:spPr>
          <a:xfrm>
            <a:off x="2127775" y="2058088"/>
            <a:ext cx="2315700" cy="1577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Arial"/>
                <a:ea typeface="Arial"/>
                <a:cs typeface="Arial"/>
                <a:sym typeface="Arial"/>
              </a:rPr>
              <a:t>MSMAS is designed to provide equitable treatment recommendations regardless of a patient's background. The AI algorithms are internally trained by Azure Open AI on diverse datasets to minimize biases related to age, gender, ethnicity, or socioeconomic status.</a:t>
            </a:r>
            <a:endParaRPr sz="1000" b="0" i="0" u="none" strike="noStrike" cap="none">
              <a:solidFill>
                <a:schemeClr val="lt1"/>
              </a:solidFill>
              <a:latin typeface="Arial"/>
              <a:ea typeface="Arial"/>
              <a:cs typeface="Arial"/>
              <a:sym typeface="Arial"/>
            </a:endParaRPr>
          </a:p>
        </p:txBody>
      </p:sp>
      <p:sp>
        <p:nvSpPr>
          <p:cNvPr id="300" name="Google Shape;300;g2d06dc8fc07_0_4"/>
          <p:cNvSpPr txBox="1"/>
          <p:nvPr/>
        </p:nvSpPr>
        <p:spPr>
          <a:xfrm>
            <a:off x="9555750" y="2047170"/>
            <a:ext cx="2470200" cy="1577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Arial"/>
                <a:ea typeface="Arial"/>
                <a:cs typeface="Arial"/>
                <a:sym typeface="Arial"/>
              </a:rPr>
              <a:t>The tool caters to patients from diverse linguistic and cultural backgrounds by supporting multiple languages and adapting interfaces to different cultural contexts. This approach helps reduce healthcare disparities by making advanced healthcare technologies accessible to a broader population.</a:t>
            </a:r>
            <a:endParaRPr sz="1000" b="0" i="0" u="none" strike="noStrike" cap="none">
              <a:solidFill>
                <a:schemeClr val="lt1"/>
              </a:solidFill>
              <a:latin typeface="Arial"/>
              <a:ea typeface="Arial"/>
              <a:cs typeface="Arial"/>
              <a:sym typeface="Arial"/>
            </a:endParaRPr>
          </a:p>
        </p:txBody>
      </p:sp>
      <p:sp>
        <p:nvSpPr>
          <p:cNvPr id="301" name="Google Shape;301;g2d06dc8fc07_0_4"/>
          <p:cNvSpPr txBox="1"/>
          <p:nvPr/>
        </p:nvSpPr>
        <p:spPr>
          <a:xfrm>
            <a:off x="3300410" y="3672775"/>
            <a:ext cx="8800200" cy="869438"/>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We provide clear documentation and explanations of how the AI models operate, what data they use, and how decisions are made. The documentation ensures global explanation how the treatment recommendation works and local explanation of specific medication/therapy recommendation, further ensuring interpretability. This transparency ensures that clinicians understand the basis of the AI’s recommendations, enabling informed decision-making. </a:t>
            </a:r>
            <a:endParaRPr sz="1200" b="0" i="0" u="none" strike="noStrike" cap="none" dirty="0">
              <a:solidFill>
                <a:schemeClr val="lt1"/>
              </a:solidFill>
              <a:latin typeface="Arial"/>
              <a:ea typeface="Arial"/>
              <a:cs typeface="Arial"/>
              <a:sym typeface="Arial"/>
            </a:endParaRPr>
          </a:p>
        </p:txBody>
      </p:sp>
      <p:sp>
        <p:nvSpPr>
          <p:cNvPr id="302" name="Google Shape;302;g2d06dc8fc07_0_4"/>
          <p:cNvSpPr txBox="1"/>
          <p:nvPr/>
        </p:nvSpPr>
        <p:spPr>
          <a:xfrm>
            <a:off x="3300410" y="4474375"/>
            <a:ext cx="8539200" cy="869438"/>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Arial"/>
                <a:ea typeface="Arial"/>
                <a:cs typeface="Arial"/>
                <a:sym typeface="Arial"/>
              </a:rPr>
              <a:t>NewSights ensures that decisions made by the app can be audited and traced back to specific data inputs and AI processes. All operations performed by the user are logged. Regular performance reviews and updates are conducted to assess the impact of the AI, and stakeholders are involved in continuous dialogue to discuss outcomes and potential improvements.</a:t>
            </a:r>
            <a:endParaRPr sz="1000" b="0" i="0" u="none" strike="noStrike" cap="none">
              <a:solidFill>
                <a:schemeClr val="lt1"/>
              </a:solidFill>
              <a:latin typeface="Arial"/>
              <a:ea typeface="Arial"/>
              <a:cs typeface="Arial"/>
              <a:sym typeface="Arial"/>
            </a:endParaRPr>
          </a:p>
        </p:txBody>
      </p:sp>
      <p:sp>
        <p:nvSpPr>
          <p:cNvPr id="303" name="Google Shape;303;g2d06dc8fc07_0_4"/>
          <p:cNvSpPr txBox="1"/>
          <p:nvPr/>
        </p:nvSpPr>
        <p:spPr>
          <a:xfrm>
            <a:off x="4485225" y="2076725"/>
            <a:ext cx="2502600" cy="1554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AI technologies ensures accuracy and dependable outputs in clinical settings.</a:t>
            </a:r>
            <a:endParaRPr sz="1000" b="0" i="0" u="none" strike="noStrike" cap="none">
              <a:solidFill>
                <a:schemeClr val="lt1"/>
              </a:solidFill>
              <a:latin typeface="Roboto"/>
              <a:ea typeface="Roboto"/>
              <a:cs typeface="Roboto"/>
              <a:sym typeface="Roboto"/>
            </a:endParaRPr>
          </a:p>
          <a:p>
            <a:pPr marL="0" marR="0" lvl="0" indent="0" algn="l" rtl="0">
              <a:lnSpc>
                <a:spcPct val="115000"/>
              </a:lnSpc>
              <a:spcBef>
                <a:spcPts val="1200"/>
              </a:spcBef>
              <a:spcAft>
                <a:spcPts val="120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Patient names are anonymized/masked, and the recommendations are always reviewed and supplemented by human clinicians, ensuring patients’ safety. The app flags data that deviates from norms.</a:t>
            </a:r>
            <a:endParaRPr sz="1000" b="0" i="0" u="none" strike="noStrike" cap="none">
              <a:solidFill>
                <a:schemeClr val="lt1"/>
              </a:solidFill>
              <a:latin typeface="Roboto"/>
              <a:ea typeface="Roboto"/>
              <a:cs typeface="Roboto"/>
              <a:sym typeface="Roboto"/>
            </a:endParaRPr>
          </a:p>
        </p:txBody>
      </p:sp>
      <p:sp>
        <p:nvSpPr>
          <p:cNvPr id="304" name="Google Shape;304;g2d06dc8fc07_0_4"/>
          <p:cNvSpPr txBox="1"/>
          <p:nvPr/>
        </p:nvSpPr>
        <p:spPr>
          <a:xfrm>
            <a:off x="7102275" y="2050475"/>
            <a:ext cx="23820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NewSights team ensures that all services run securely in Azure VPC and data is encrypted. User login will be strictly controlled and audited. User information will be used in AI Models, LLM and Analytics only based on user consent, giving users controls to choose how their medical data is used.</a:t>
            </a:r>
            <a:endParaRPr sz="1000" b="0" i="0" u="none" strike="noStrike" cap="none">
              <a:solidFill>
                <a:schemeClr val="lt1"/>
              </a:solidFill>
              <a:latin typeface="Roboto"/>
              <a:ea typeface="Roboto"/>
              <a:cs typeface="Roboto"/>
              <a:sym typeface="Roboto"/>
            </a:endParaRPr>
          </a:p>
          <a:p>
            <a:pPr marL="0" marR="0" lvl="0" indent="0" algn="l" rtl="0">
              <a:lnSpc>
                <a:spcPct val="115000"/>
              </a:lnSpc>
              <a:spcBef>
                <a:spcPts val="1200"/>
              </a:spcBef>
              <a:spcAft>
                <a:spcPts val="1200"/>
              </a:spcAft>
              <a:buClr>
                <a:srgbClr val="000000"/>
              </a:buClr>
              <a:buSzPts val="1000"/>
              <a:buFont typeface="Arial"/>
              <a:buNone/>
            </a:pPr>
            <a:endParaRPr sz="1000" b="0" i="0" u="none" strike="noStrike" cap="none">
              <a:solidFill>
                <a:schemeClr val="lt1"/>
              </a:solidFill>
              <a:latin typeface="Roboto"/>
              <a:ea typeface="Roboto"/>
              <a:cs typeface="Roboto"/>
              <a:sym typeface="Roboto"/>
            </a:endParaRPr>
          </a:p>
        </p:txBody>
      </p:sp>
      <p:sp>
        <p:nvSpPr>
          <p:cNvPr id="305" name="Google Shape;305;g2d06dc8fc07_0_4"/>
          <p:cNvSpPr txBox="1"/>
          <p:nvPr/>
        </p:nvSpPr>
        <p:spPr>
          <a:xfrm rot="-2072666">
            <a:off x="265350" y="2921427"/>
            <a:ext cx="1947464" cy="36930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999999"/>
                </a:solidFill>
                <a:highlight>
                  <a:srgbClr val="FFFFFF"/>
                </a:highlight>
                <a:latin typeface="Roboto"/>
                <a:ea typeface="Roboto"/>
                <a:cs typeface="Roboto"/>
                <a:sym typeface="Roboto"/>
              </a:rPr>
              <a:t>Published on the website</a:t>
            </a:r>
            <a:endParaRPr sz="1200" b="0" i="0" u="none" strike="noStrike" cap="none">
              <a:solidFill>
                <a:srgbClr val="999999"/>
              </a:solidFill>
              <a:latin typeface="Roboto"/>
              <a:ea typeface="Roboto"/>
              <a:cs typeface="Roboto"/>
              <a:sym typeface="Roboto"/>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g2700346e6b0_0_12"/>
          <p:cNvPicPr preferRelativeResize="0"/>
          <p:nvPr/>
        </p:nvPicPr>
        <p:blipFill rotWithShape="1">
          <a:blip r:embed="rId3">
            <a:alphaModFix/>
          </a:blip>
          <a:srcRect/>
          <a:stretch/>
        </p:blipFill>
        <p:spPr>
          <a:xfrm>
            <a:off x="584200" y="1118625"/>
            <a:ext cx="11232824" cy="4341476"/>
          </a:xfrm>
          <a:prstGeom prst="rect">
            <a:avLst/>
          </a:prstGeom>
          <a:noFill/>
          <a:ln>
            <a:noFill/>
          </a:ln>
        </p:spPr>
      </p:pic>
      <p:sp>
        <p:nvSpPr>
          <p:cNvPr id="312" name="Google Shape;312;g2700346e6b0_0_12"/>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a:t>Cybersecurity</a:t>
            </a:r>
            <a:endParaRPr/>
          </a:p>
        </p:txBody>
      </p:sp>
      <p:cxnSp>
        <p:nvCxnSpPr>
          <p:cNvPr id="313" name="Google Shape;313;g2700346e6b0_0_12"/>
          <p:cNvCxnSpPr/>
          <p:nvPr/>
        </p:nvCxnSpPr>
        <p:spPr>
          <a:xfrm rot="10800000" flipH="1">
            <a:off x="4075650" y="1402625"/>
            <a:ext cx="450000" cy="1008900"/>
          </a:xfrm>
          <a:prstGeom prst="straightConnector1">
            <a:avLst/>
          </a:prstGeom>
          <a:noFill/>
          <a:ln w="9525" cap="flat" cmpd="sng">
            <a:solidFill>
              <a:schemeClr val="lt1"/>
            </a:solidFill>
            <a:prstDash val="solid"/>
            <a:round/>
            <a:headEnd type="none" w="sm" len="sm"/>
            <a:tailEnd type="none" w="sm" len="sm"/>
          </a:ln>
        </p:spPr>
      </p:cxnSp>
      <p:cxnSp>
        <p:nvCxnSpPr>
          <p:cNvPr id="314" name="Google Shape;314;g2700346e6b0_0_12"/>
          <p:cNvCxnSpPr/>
          <p:nvPr/>
        </p:nvCxnSpPr>
        <p:spPr>
          <a:xfrm>
            <a:off x="4505950" y="1402800"/>
            <a:ext cx="527400" cy="0"/>
          </a:xfrm>
          <a:prstGeom prst="straightConnector1">
            <a:avLst/>
          </a:prstGeom>
          <a:noFill/>
          <a:ln w="9525" cap="flat" cmpd="sng">
            <a:solidFill>
              <a:schemeClr val="lt1"/>
            </a:solidFill>
            <a:prstDash val="solid"/>
            <a:round/>
            <a:headEnd type="none" w="sm" len="sm"/>
            <a:tailEnd type="none" w="sm" len="sm"/>
          </a:ln>
        </p:spPr>
      </p:cxnSp>
      <p:sp>
        <p:nvSpPr>
          <p:cNvPr id="315" name="Google Shape;315;g2700346e6b0_0_12"/>
          <p:cNvSpPr txBox="1"/>
          <p:nvPr/>
        </p:nvSpPr>
        <p:spPr>
          <a:xfrm>
            <a:off x="5112700" y="1218150"/>
            <a:ext cx="1476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Data Encryption</a:t>
            </a:r>
            <a:endParaRPr sz="1400" b="1" i="0" u="none" strike="noStrike" cap="none">
              <a:solidFill>
                <a:schemeClr val="lt1"/>
              </a:solidFill>
              <a:latin typeface="Arial"/>
              <a:ea typeface="Arial"/>
              <a:cs typeface="Arial"/>
              <a:sym typeface="Arial"/>
            </a:endParaRPr>
          </a:p>
        </p:txBody>
      </p:sp>
      <p:cxnSp>
        <p:nvCxnSpPr>
          <p:cNvPr id="316" name="Google Shape;316;g2700346e6b0_0_12"/>
          <p:cNvCxnSpPr/>
          <p:nvPr/>
        </p:nvCxnSpPr>
        <p:spPr>
          <a:xfrm rot="10800000" flipH="1">
            <a:off x="4263850" y="1898800"/>
            <a:ext cx="638700" cy="727800"/>
          </a:xfrm>
          <a:prstGeom prst="straightConnector1">
            <a:avLst/>
          </a:prstGeom>
          <a:noFill/>
          <a:ln w="9525" cap="flat" cmpd="sng">
            <a:solidFill>
              <a:schemeClr val="lt1"/>
            </a:solidFill>
            <a:prstDash val="solid"/>
            <a:round/>
            <a:headEnd type="none" w="sm" len="sm"/>
            <a:tailEnd type="none" w="sm" len="sm"/>
          </a:ln>
        </p:spPr>
      </p:cxnSp>
      <p:cxnSp>
        <p:nvCxnSpPr>
          <p:cNvPr id="317" name="Google Shape;317;g2700346e6b0_0_12"/>
          <p:cNvCxnSpPr/>
          <p:nvPr/>
        </p:nvCxnSpPr>
        <p:spPr>
          <a:xfrm rot="10800000" flipH="1">
            <a:off x="4426450" y="2493900"/>
            <a:ext cx="456300" cy="384600"/>
          </a:xfrm>
          <a:prstGeom prst="straightConnector1">
            <a:avLst/>
          </a:prstGeom>
          <a:noFill/>
          <a:ln w="9525" cap="flat" cmpd="sng">
            <a:solidFill>
              <a:schemeClr val="lt1"/>
            </a:solidFill>
            <a:prstDash val="solid"/>
            <a:round/>
            <a:headEnd type="none" w="sm" len="sm"/>
            <a:tailEnd type="none" w="sm" len="sm"/>
          </a:ln>
        </p:spPr>
      </p:cxnSp>
      <p:cxnSp>
        <p:nvCxnSpPr>
          <p:cNvPr id="318" name="Google Shape;318;g2700346e6b0_0_12"/>
          <p:cNvCxnSpPr/>
          <p:nvPr/>
        </p:nvCxnSpPr>
        <p:spPr>
          <a:xfrm>
            <a:off x="4505950" y="3108688"/>
            <a:ext cx="505800" cy="10200"/>
          </a:xfrm>
          <a:prstGeom prst="straightConnector1">
            <a:avLst/>
          </a:prstGeom>
          <a:noFill/>
          <a:ln w="9525" cap="flat" cmpd="sng">
            <a:solidFill>
              <a:schemeClr val="lt1"/>
            </a:solidFill>
            <a:prstDash val="solid"/>
            <a:round/>
            <a:headEnd type="none" w="sm" len="sm"/>
            <a:tailEnd type="none" w="sm" len="sm"/>
          </a:ln>
        </p:spPr>
      </p:cxnSp>
      <p:cxnSp>
        <p:nvCxnSpPr>
          <p:cNvPr id="319" name="Google Shape;319;g2700346e6b0_0_12"/>
          <p:cNvCxnSpPr/>
          <p:nvPr/>
        </p:nvCxnSpPr>
        <p:spPr>
          <a:xfrm>
            <a:off x="4525750" y="3447325"/>
            <a:ext cx="317400" cy="246900"/>
          </a:xfrm>
          <a:prstGeom prst="straightConnector1">
            <a:avLst/>
          </a:prstGeom>
          <a:noFill/>
          <a:ln w="9525" cap="flat" cmpd="sng">
            <a:solidFill>
              <a:schemeClr val="lt1"/>
            </a:solidFill>
            <a:prstDash val="solid"/>
            <a:round/>
            <a:headEnd type="none" w="sm" len="sm"/>
            <a:tailEnd type="none" w="sm" len="sm"/>
          </a:ln>
        </p:spPr>
      </p:cxnSp>
      <p:cxnSp>
        <p:nvCxnSpPr>
          <p:cNvPr id="320" name="Google Shape;320;g2700346e6b0_0_12"/>
          <p:cNvCxnSpPr/>
          <p:nvPr/>
        </p:nvCxnSpPr>
        <p:spPr>
          <a:xfrm>
            <a:off x="4366750" y="3810000"/>
            <a:ext cx="357300" cy="529200"/>
          </a:xfrm>
          <a:prstGeom prst="straightConnector1">
            <a:avLst/>
          </a:prstGeom>
          <a:noFill/>
          <a:ln w="9525" cap="flat" cmpd="sng">
            <a:solidFill>
              <a:schemeClr val="lt1"/>
            </a:solidFill>
            <a:prstDash val="solid"/>
            <a:round/>
            <a:headEnd type="none" w="sm" len="sm"/>
            <a:tailEnd type="none" w="sm" len="sm"/>
          </a:ln>
        </p:spPr>
      </p:cxnSp>
      <p:cxnSp>
        <p:nvCxnSpPr>
          <p:cNvPr id="321" name="Google Shape;321;g2700346e6b0_0_12"/>
          <p:cNvCxnSpPr/>
          <p:nvPr/>
        </p:nvCxnSpPr>
        <p:spPr>
          <a:xfrm>
            <a:off x="4048775" y="4118675"/>
            <a:ext cx="536400" cy="994200"/>
          </a:xfrm>
          <a:prstGeom prst="straightConnector1">
            <a:avLst/>
          </a:prstGeom>
          <a:noFill/>
          <a:ln w="9525" cap="flat" cmpd="sng">
            <a:solidFill>
              <a:schemeClr val="lt1"/>
            </a:solidFill>
            <a:prstDash val="solid"/>
            <a:round/>
            <a:headEnd type="none" w="sm" len="sm"/>
            <a:tailEnd type="none" w="sm" len="sm"/>
          </a:ln>
        </p:spPr>
      </p:cxnSp>
      <p:cxnSp>
        <p:nvCxnSpPr>
          <p:cNvPr id="322" name="Google Shape;322;g2700346e6b0_0_12"/>
          <p:cNvCxnSpPr/>
          <p:nvPr/>
        </p:nvCxnSpPr>
        <p:spPr>
          <a:xfrm>
            <a:off x="4879775" y="1898850"/>
            <a:ext cx="165000" cy="0"/>
          </a:xfrm>
          <a:prstGeom prst="straightConnector1">
            <a:avLst/>
          </a:prstGeom>
          <a:noFill/>
          <a:ln w="9525" cap="flat" cmpd="sng">
            <a:solidFill>
              <a:schemeClr val="lt1"/>
            </a:solidFill>
            <a:prstDash val="solid"/>
            <a:round/>
            <a:headEnd type="none" w="sm" len="sm"/>
            <a:tailEnd type="none" w="sm" len="sm"/>
          </a:ln>
        </p:spPr>
      </p:cxnSp>
      <p:cxnSp>
        <p:nvCxnSpPr>
          <p:cNvPr id="323" name="Google Shape;323;g2700346e6b0_0_12"/>
          <p:cNvCxnSpPr/>
          <p:nvPr/>
        </p:nvCxnSpPr>
        <p:spPr>
          <a:xfrm>
            <a:off x="4882750" y="2493900"/>
            <a:ext cx="168600" cy="9900"/>
          </a:xfrm>
          <a:prstGeom prst="straightConnector1">
            <a:avLst/>
          </a:prstGeom>
          <a:noFill/>
          <a:ln w="9525" cap="flat" cmpd="sng">
            <a:solidFill>
              <a:schemeClr val="lt1"/>
            </a:solidFill>
            <a:prstDash val="solid"/>
            <a:round/>
            <a:headEnd type="none" w="sm" len="sm"/>
            <a:tailEnd type="none" w="sm" len="sm"/>
          </a:ln>
        </p:spPr>
      </p:cxnSp>
      <p:cxnSp>
        <p:nvCxnSpPr>
          <p:cNvPr id="324" name="Google Shape;324;g2700346e6b0_0_12"/>
          <p:cNvCxnSpPr/>
          <p:nvPr/>
        </p:nvCxnSpPr>
        <p:spPr>
          <a:xfrm>
            <a:off x="4843150" y="3694225"/>
            <a:ext cx="178500" cy="0"/>
          </a:xfrm>
          <a:prstGeom prst="straightConnector1">
            <a:avLst/>
          </a:prstGeom>
          <a:noFill/>
          <a:ln w="9525" cap="flat" cmpd="sng">
            <a:solidFill>
              <a:schemeClr val="lt1"/>
            </a:solidFill>
            <a:prstDash val="solid"/>
            <a:round/>
            <a:headEnd type="none" w="sm" len="sm"/>
            <a:tailEnd type="none" w="sm" len="sm"/>
          </a:ln>
        </p:spPr>
      </p:cxnSp>
      <p:cxnSp>
        <p:nvCxnSpPr>
          <p:cNvPr id="325" name="Google Shape;325;g2700346e6b0_0_12"/>
          <p:cNvCxnSpPr/>
          <p:nvPr/>
        </p:nvCxnSpPr>
        <p:spPr>
          <a:xfrm>
            <a:off x="4724050" y="4338650"/>
            <a:ext cx="337200" cy="600"/>
          </a:xfrm>
          <a:prstGeom prst="straightConnector1">
            <a:avLst/>
          </a:prstGeom>
          <a:noFill/>
          <a:ln w="9525" cap="flat" cmpd="sng">
            <a:solidFill>
              <a:schemeClr val="lt1"/>
            </a:solidFill>
            <a:prstDash val="solid"/>
            <a:round/>
            <a:headEnd type="none" w="sm" len="sm"/>
            <a:tailEnd type="none" w="sm" len="sm"/>
          </a:ln>
        </p:spPr>
      </p:cxnSp>
      <p:cxnSp>
        <p:nvCxnSpPr>
          <p:cNvPr id="326" name="Google Shape;326;g2700346e6b0_0_12"/>
          <p:cNvCxnSpPr/>
          <p:nvPr/>
        </p:nvCxnSpPr>
        <p:spPr>
          <a:xfrm>
            <a:off x="4585150" y="5112875"/>
            <a:ext cx="527400" cy="0"/>
          </a:xfrm>
          <a:prstGeom prst="straightConnector1">
            <a:avLst/>
          </a:prstGeom>
          <a:noFill/>
          <a:ln w="9525" cap="flat" cmpd="sng">
            <a:solidFill>
              <a:schemeClr val="lt1"/>
            </a:solidFill>
            <a:prstDash val="solid"/>
            <a:round/>
            <a:headEnd type="none" w="sm" len="sm"/>
            <a:tailEnd type="none" w="sm" len="sm"/>
          </a:ln>
        </p:spPr>
      </p:cxnSp>
      <p:sp>
        <p:nvSpPr>
          <p:cNvPr id="327" name="Google Shape;327;g2700346e6b0_0_12"/>
          <p:cNvSpPr/>
          <p:nvPr/>
        </p:nvSpPr>
        <p:spPr>
          <a:xfrm>
            <a:off x="5011750" y="1368000"/>
            <a:ext cx="69300" cy="69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328" name="Google Shape;328;g2700346e6b0_0_12"/>
          <p:cNvSpPr/>
          <p:nvPr/>
        </p:nvSpPr>
        <p:spPr>
          <a:xfrm>
            <a:off x="5011750" y="1864050"/>
            <a:ext cx="69300" cy="69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329" name="Google Shape;329;g2700346e6b0_0_12"/>
          <p:cNvSpPr/>
          <p:nvPr/>
        </p:nvSpPr>
        <p:spPr>
          <a:xfrm>
            <a:off x="5011750" y="2464050"/>
            <a:ext cx="69300" cy="69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330" name="Google Shape;330;g2700346e6b0_0_12"/>
          <p:cNvSpPr/>
          <p:nvPr/>
        </p:nvSpPr>
        <p:spPr>
          <a:xfrm>
            <a:off x="5011750" y="3079138"/>
            <a:ext cx="69300" cy="69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331" name="Google Shape;331;g2700346e6b0_0_12"/>
          <p:cNvSpPr/>
          <p:nvPr/>
        </p:nvSpPr>
        <p:spPr>
          <a:xfrm>
            <a:off x="5011750" y="3659425"/>
            <a:ext cx="69300" cy="69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332" name="Google Shape;332;g2700346e6b0_0_12"/>
          <p:cNvSpPr/>
          <p:nvPr/>
        </p:nvSpPr>
        <p:spPr>
          <a:xfrm>
            <a:off x="5011750" y="4294250"/>
            <a:ext cx="69300" cy="69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333" name="Google Shape;333;g2700346e6b0_0_12"/>
          <p:cNvSpPr/>
          <p:nvPr/>
        </p:nvSpPr>
        <p:spPr>
          <a:xfrm>
            <a:off x="5061250" y="5078075"/>
            <a:ext cx="69300" cy="69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334" name="Google Shape;334;g2700346e6b0_0_12"/>
          <p:cNvSpPr txBox="1"/>
          <p:nvPr/>
        </p:nvSpPr>
        <p:spPr>
          <a:xfrm>
            <a:off x="5112700" y="1714200"/>
            <a:ext cx="1476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Access Control</a:t>
            </a:r>
            <a:endParaRPr sz="1400" b="1" i="0" u="none" strike="noStrike" cap="none">
              <a:solidFill>
                <a:schemeClr val="lt1"/>
              </a:solidFill>
              <a:latin typeface="Arial"/>
              <a:ea typeface="Arial"/>
              <a:cs typeface="Arial"/>
              <a:sym typeface="Arial"/>
            </a:endParaRPr>
          </a:p>
        </p:txBody>
      </p:sp>
      <p:sp>
        <p:nvSpPr>
          <p:cNvPr id="335" name="Google Shape;335;g2700346e6b0_0_12"/>
          <p:cNvSpPr txBox="1"/>
          <p:nvPr/>
        </p:nvSpPr>
        <p:spPr>
          <a:xfrm>
            <a:off x="5112700" y="2314200"/>
            <a:ext cx="1545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Audit &amp; Compliance</a:t>
            </a:r>
            <a:endParaRPr sz="1400" b="1" i="0" u="none" strike="noStrike" cap="none">
              <a:solidFill>
                <a:schemeClr val="lt1"/>
              </a:solidFill>
              <a:latin typeface="Arial"/>
              <a:ea typeface="Arial"/>
              <a:cs typeface="Arial"/>
              <a:sym typeface="Arial"/>
            </a:endParaRPr>
          </a:p>
        </p:txBody>
      </p:sp>
      <p:sp>
        <p:nvSpPr>
          <p:cNvPr id="336" name="Google Shape;336;g2700346e6b0_0_12"/>
          <p:cNvSpPr txBox="1"/>
          <p:nvPr/>
        </p:nvSpPr>
        <p:spPr>
          <a:xfrm>
            <a:off x="5112700" y="2914200"/>
            <a:ext cx="2418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Secure Development Lifecycle</a:t>
            </a:r>
            <a:endParaRPr sz="1400" b="1" i="0" u="none" strike="noStrike" cap="none">
              <a:solidFill>
                <a:schemeClr val="lt1"/>
              </a:solidFill>
              <a:latin typeface="Arial"/>
              <a:ea typeface="Arial"/>
              <a:cs typeface="Arial"/>
              <a:sym typeface="Arial"/>
            </a:endParaRPr>
          </a:p>
        </p:txBody>
      </p:sp>
      <p:sp>
        <p:nvSpPr>
          <p:cNvPr id="337" name="Google Shape;337;g2700346e6b0_0_12"/>
          <p:cNvSpPr txBox="1"/>
          <p:nvPr/>
        </p:nvSpPr>
        <p:spPr>
          <a:xfrm>
            <a:off x="5112700" y="3514200"/>
            <a:ext cx="1962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Incident Response Plan</a:t>
            </a:r>
            <a:endParaRPr sz="1400" b="1" i="0" u="none" strike="noStrike" cap="none">
              <a:solidFill>
                <a:schemeClr val="lt1"/>
              </a:solidFill>
              <a:latin typeface="Arial"/>
              <a:ea typeface="Arial"/>
              <a:cs typeface="Arial"/>
              <a:sym typeface="Arial"/>
            </a:endParaRPr>
          </a:p>
        </p:txBody>
      </p:sp>
      <p:sp>
        <p:nvSpPr>
          <p:cNvPr id="338" name="Google Shape;338;g2700346e6b0_0_12"/>
          <p:cNvSpPr txBox="1"/>
          <p:nvPr/>
        </p:nvSpPr>
        <p:spPr>
          <a:xfrm>
            <a:off x="5112700" y="4114200"/>
            <a:ext cx="1674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Data Integrity Checks</a:t>
            </a:r>
            <a:endParaRPr sz="1400" b="1" i="0" u="none" strike="noStrike" cap="none">
              <a:solidFill>
                <a:schemeClr val="lt1"/>
              </a:solidFill>
              <a:latin typeface="Arial"/>
              <a:ea typeface="Arial"/>
              <a:cs typeface="Arial"/>
              <a:sym typeface="Arial"/>
            </a:endParaRPr>
          </a:p>
        </p:txBody>
      </p:sp>
      <p:sp>
        <p:nvSpPr>
          <p:cNvPr id="339" name="Google Shape;339;g2700346e6b0_0_12"/>
          <p:cNvSpPr txBox="1"/>
          <p:nvPr/>
        </p:nvSpPr>
        <p:spPr>
          <a:xfrm>
            <a:off x="5112700" y="4928225"/>
            <a:ext cx="1764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50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Training &amp; Awareness</a:t>
            </a:r>
            <a:endParaRPr sz="1400" b="1" i="0" u="none" strike="noStrike" cap="none">
              <a:solidFill>
                <a:schemeClr val="lt1"/>
              </a:solidFill>
              <a:latin typeface="Arial"/>
              <a:ea typeface="Arial"/>
              <a:cs typeface="Arial"/>
              <a:sym typeface="Arial"/>
            </a:endParaRPr>
          </a:p>
        </p:txBody>
      </p:sp>
      <p:sp>
        <p:nvSpPr>
          <p:cNvPr id="340" name="Google Shape;340;g2700346e6b0_0_12"/>
          <p:cNvSpPr txBox="1"/>
          <p:nvPr/>
        </p:nvSpPr>
        <p:spPr>
          <a:xfrm>
            <a:off x="6438975" y="1218150"/>
            <a:ext cx="5170500" cy="515700"/>
          </a:xfrm>
          <a:prstGeom prst="rect">
            <a:avLst/>
          </a:prstGeom>
          <a:noFill/>
          <a:ln w="9525" cap="flat" cmpd="sng">
            <a:solidFill>
              <a:srgbClr val="D9D2E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All data, whether at rest or in transit, is encrypted using advanced encryption protocols. This ensures that patient data is secure during transmission and persistence.</a:t>
            </a:r>
            <a:endParaRPr sz="1400" b="0" i="0" u="none" strike="noStrike" cap="none">
              <a:solidFill>
                <a:schemeClr val="lt1"/>
              </a:solidFill>
              <a:latin typeface="Arial"/>
              <a:ea typeface="Arial"/>
              <a:cs typeface="Arial"/>
              <a:sym typeface="Arial"/>
            </a:endParaRPr>
          </a:p>
        </p:txBody>
      </p:sp>
      <p:sp>
        <p:nvSpPr>
          <p:cNvPr id="341" name="Google Shape;341;g2700346e6b0_0_12"/>
          <p:cNvSpPr txBox="1"/>
          <p:nvPr/>
        </p:nvSpPr>
        <p:spPr>
          <a:xfrm>
            <a:off x="6438975" y="1781475"/>
            <a:ext cx="5170500" cy="338700"/>
          </a:xfrm>
          <a:prstGeom prst="rect">
            <a:avLst/>
          </a:prstGeom>
          <a:noFill/>
          <a:ln w="9525" cap="flat" cmpd="sng">
            <a:solidFill>
              <a:srgbClr val="D9D2E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User, Roles and Groups will be created for access control. </a:t>
            </a:r>
            <a:endParaRPr sz="1400" b="0" i="0" u="none" strike="noStrike" cap="none">
              <a:solidFill>
                <a:schemeClr val="lt1"/>
              </a:solidFill>
              <a:latin typeface="Arial"/>
              <a:ea typeface="Arial"/>
              <a:cs typeface="Arial"/>
              <a:sym typeface="Arial"/>
            </a:endParaRPr>
          </a:p>
        </p:txBody>
      </p:sp>
      <p:sp>
        <p:nvSpPr>
          <p:cNvPr id="342" name="Google Shape;342;g2700346e6b0_0_12"/>
          <p:cNvSpPr txBox="1"/>
          <p:nvPr/>
        </p:nvSpPr>
        <p:spPr>
          <a:xfrm>
            <a:off x="6658600" y="2335925"/>
            <a:ext cx="4950900" cy="338700"/>
          </a:xfrm>
          <a:prstGeom prst="rect">
            <a:avLst/>
          </a:prstGeom>
          <a:noFill/>
          <a:ln w="9525" cap="flat" cmpd="sng">
            <a:solidFill>
              <a:srgbClr val="D9D2E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All access info will be stored in audit logs - HIPAA ( /DISHA/equivalent) Compliant.</a:t>
            </a:r>
            <a:endParaRPr sz="1400" b="0" i="0" u="none" strike="noStrike" cap="none">
              <a:solidFill>
                <a:schemeClr val="lt1"/>
              </a:solidFill>
              <a:latin typeface="Arial"/>
              <a:ea typeface="Arial"/>
              <a:cs typeface="Arial"/>
              <a:sym typeface="Arial"/>
            </a:endParaRPr>
          </a:p>
        </p:txBody>
      </p:sp>
      <p:sp>
        <p:nvSpPr>
          <p:cNvPr id="343" name="Google Shape;343;g2700346e6b0_0_12"/>
          <p:cNvSpPr txBox="1"/>
          <p:nvPr/>
        </p:nvSpPr>
        <p:spPr>
          <a:xfrm>
            <a:off x="7412175" y="2890350"/>
            <a:ext cx="4240200" cy="338700"/>
          </a:xfrm>
          <a:prstGeom prst="rect">
            <a:avLst/>
          </a:prstGeom>
          <a:noFill/>
          <a:ln w="9525" cap="flat" cmpd="sng">
            <a:solidFill>
              <a:srgbClr val="D9D2E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Secure Azure ML Workbench and Github will be used for development. </a:t>
            </a:r>
            <a:endParaRPr sz="1400" b="0" i="0" u="none" strike="noStrike" cap="none">
              <a:solidFill>
                <a:schemeClr val="lt1"/>
              </a:solidFill>
              <a:latin typeface="Arial"/>
              <a:ea typeface="Arial"/>
              <a:cs typeface="Arial"/>
              <a:sym typeface="Arial"/>
            </a:endParaRPr>
          </a:p>
        </p:txBody>
      </p:sp>
      <p:sp>
        <p:nvSpPr>
          <p:cNvPr id="344" name="Google Shape;344;g2700346e6b0_0_12"/>
          <p:cNvSpPr txBox="1"/>
          <p:nvPr/>
        </p:nvSpPr>
        <p:spPr>
          <a:xfrm>
            <a:off x="6876700" y="4943525"/>
            <a:ext cx="4240200" cy="338700"/>
          </a:xfrm>
          <a:prstGeom prst="rect">
            <a:avLst/>
          </a:prstGeom>
          <a:noFill/>
          <a:ln w="9525" cap="flat" cmpd="sng">
            <a:solidFill>
              <a:srgbClr val="D9D2E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All types of User Manuals and Documents will be provided.</a:t>
            </a:r>
            <a:endParaRPr sz="1400" b="0" i="0" u="none" strike="noStrike" cap="none">
              <a:solidFill>
                <a:schemeClr val="lt1"/>
              </a:solidFill>
              <a:latin typeface="Arial"/>
              <a:ea typeface="Arial"/>
              <a:cs typeface="Arial"/>
              <a:sym typeface="Arial"/>
            </a:endParaRPr>
          </a:p>
        </p:txBody>
      </p:sp>
      <p:sp>
        <p:nvSpPr>
          <p:cNvPr id="345" name="Google Shape;345;g2700346e6b0_0_12"/>
          <p:cNvSpPr txBox="1"/>
          <p:nvPr/>
        </p:nvSpPr>
        <p:spPr>
          <a:xfrm>
            <a:off x="6958950" y="3511150"/>
            <a:ext cx="4726800" cy="338700"/>
          </a:xfrm>
          <a:prstGeom prst="rect">
            <a:avLst/>
          </a:prstGeom>
          <a:noFill/>
          <a:ln w="9525" cap="flat" cmpd="sng">
            <a:solidFill>
              <a:srgbClr val="D9D2E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Microsoft Azure Sentinel can be used for detecting and managing cyber attacks.</a:t>
            </a:r>
            <a:endParaRPr sz="1400" b="0" i="0" u="none" strike="noStrike" cap="none">
              <a:solidFill>
                <a:schemeClr val="lt1"/>
              </a:solidFill>
              <a:latin typeface="Arial"/>
              <a:ea typeface="Arial"/>
              <a:cs typeface="Arial"/>
              <a:sym typeface="Arial"/>
            </a:endParaRPr>
          </a:p>
        </p:txBody>
      </p:sp>
      <p:sp>
        <p:nvSpPr>
          <p:cNvPr id="346" name="Google Shape;346;g2700346e6b0_0_12"/>
          <p:cNvSpPr txBox="1"/>
          <p:nvPr/>
        </p:nvSpPr>
        <p:spPr>
          <a:xfrm>
            <a:off x="6876700" y="4139000"/>
            <a:ext cx="4240200" cy="692700"/>
          </a:xfrm>
          <a:prstGeom prst="rect">
            <a:avLst/>
          </a:prstGeom>
          <a:noFill/>
          <a:ln w="9525" cap="flat" cmpd="sng">
            <a:solidFill>
              <a:srgbClr val="D9D2E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All user details, user insights, data analysis operations will be only used for research and diagnosis, will be maintained separately and will not be shared publicly or with other users.</a:t>
            </a:r>
            <a:endParaRPr sz="1400" b="0"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theme/theme1.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1705</Words>
  <Application>Microsoft Macintosh PowerPoint</Application>
  <PresentationFormat>Widescreen</PresentationFormat>
  <Paragraphs>132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Consolas</vt:lpstr>
      <vt:lpstr>Noto Sans Symbols</vt:lpstr>
      <vt:lpstr>Calibri</vt:lpstr>
      <vt:lpstr>Quattrocento Sans</vt:lpstr>
      <vt:lpstr>Roboto</vt:lpstr>
      <vt:lpstr>docs-Google Sans</vt:lpstr>
      <vt:lpstr>Arial</vt:lpstr>
      <vt:lpstr>WHITE TEMPLATE</vt:lpstr>
      <vt:lpstr>Gemini API Developer Competition app   Developer name: Srijon Mandal  School: Amador Valley High School, Pleasanton, CA Overview: A Gen-AI powered App that leverages multimodal Google Gemini API to assist medical professionals in diagnosing and monitoring autistic patients.  Github Code link:  video link: </vt:lpstr>
      <vt:lpstr>The Problem: Schizophrenia - A Lifelong Brain Disorder and Social Withdrawal</vt:lpstr>
      <vt:lpstr>The Problem: Schizophrenia - unique challenges</vt:lpstr>
      <vt:lpstr>AI Concept:                    - Multimodal Schizophrenia Monitoring &amp; Analysis System</vt:lpstr>
      <vt:lpstr>Clinicians Use Cases</vt:lpstr>
      <vt:lpstr>Use of Artificial Intelligence</vt:lpstr>
      <vt:lpstr>Impact</vt:lpstr>
      <vt:lpstr>Ethics</vt:lpstr>
      <vt:lpstr>Cybersecurity</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Kaniska Mandal</cp:lastModifiedBy>
  <cp:revision>1</cp:revision>
  <dcterms:created xsi:type="dcterms:W3CDTF">2023-05-08T18:41:04Z</dcterms:created>
  <dcterms:modified xsi:type="dcterms:W3CDTF">2024-08-12T19:10:44Z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0x0101000B1EBA41DF053A42A565843FD735DB52</vt:lpwstr>
  </property>
  <property fmtid="{D5CDD505-2E9C-101B-9397-08002B2CF9AE}" pid="3" name="MediaServiceImageTags">
    <vt:lpwstr/>
  </property>
</Properties>
</file>